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ileron Regular" charset="1" panose="00000500000000000000"/>
      <p:regular r:id="rId10"/>
    </p:embeddedFont>
    <p:embeddedFont>
      <p:font typeface="Aileron Regular Bold" charset="1" panose="00000800000000000000"/>
      <p:regular r:id="rId11"/>
    </p:embeddedFont>
    <p:embeddedFont>
      <p:font typeface="Aileron Regular Italics" charset="1" panose="00000500000000000000"/>
      <p:regular r:id="rId12"/>
    </p:embeddedFont>
    <p:embeddedFont>
      <p:font typeface="Aileron Regular Bold Italics" charset="1" panose="00000800000000000000"/>
      <p:regular r:id="rId13"/>
    </p:embeddedFont>
    <p:embeddedFont>
      <p:font typeface="Raleway" charset="1" panose="020B0503030101060003"/>
      <p:regular r:id="rId14"/>
    </p:embeddedFont>
    <p:embeddedFont>
      <p:font typeface="Raleway Bold" charset="1" panose="020B0803030101060003"/>
      <p:regular r:id="rId15"/>
    </p:embeddedFont>
    <p:embeddedFont>
      <p:font typeface="Arimo" charset="1" panose="020B0604020202020204"/>
      <p:regular r:id="rId16"/>
    </p:embeddedFont>
    <p:embeddedFont>
      <p:font typeface="Arimo Bold" charset="1" panose="020B0704020202020204"/>
      <p:regular r:id="rId17"/>
    </p:embeddedFont>
    <p:embeddedFont>
      <p:font typeface="Arimo Italics" charset="1" panose="020B0604020202090204"/>
      <p:regular r:id="rId18"/>
    </p:embeddedFont>
    <p:embeddedFont>
      <p:font typeface="Arimo Bold Italics" charset="1" panose="020B0704020202090204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Nickainley" charset="1" panose="00000500000000000000"/>
      <p:regular r:id="rId24"/>
    </p:embeddedFont>
    <p:embeddedFont>
      <p:font typeface="Inter" charset="1" panose="020B0502030000000004"/>
      <p:regular r:id="rId25"/>
    </p:embeddedFont>
    <p:embeddedFont>
      <p:font typeface="Inter Bold" charset="1" panose="020B0802030000000004"/>
      <p:regular r:id="rId26"/>
    </p:embeddedFont>
    <p:embeddedFont>
      <p:font typeface="Inter Italics" charset="1" panose="020B0502030000000004"/>
      <p:regular r:id="rId27"/>
    </p:embeddedFont>
    <p:embeddedFont>
      <p:font typeface="Inter Bold Italics" charset="1" panose="020B0802030000000004"/>
      <p:regular r:id="rId28"/>
    </p:embeddedFont>
    <p:embeddedFont>
      <p:font typeface="Pridi Regular" charset="1" panose="00000500000000000000"/>
      <p:regular r:id="rId29"/>
    </p:embeddedFont>
    <p:embeddedFont>
      <p:font typeface="Pridi Regular Bold" charset="1" panose="000006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slides/slide20.xml" Type="http://schemas.openxmlformats.org/officeDocument/2006/relationships/slide"/><Relationship Id="rId54" Target="slides/slide21.xml" Type="http://schemas.openxmlformats.org/officeDocument/2006/relationships/slide"/><Relationship Id="rId55" Target="slides/slide22.xml" Type="http://schemas.openxmlformats.org/officeDocument/2006/relationships/slide"/><Relationship Id="rId56" Target="slides/slide23.xml" Type="http://schemas.openxmlformats.org/officeDocument/2006/relationships/slide"/><Relationship Id="rId57" Target="slides/slide24.xml" Type="http://schemas.openxmlformats.org/officeDocument/2006/relationships/slide"/><Relationship Id="rId58" Target="slides/slide25.xml" Type="http://schemas.openxmlformats.org/officeDocument/2006/relationships/slide"/><Relationship Id="rId59" Target="slides/slide26.xml" Type="http://schemas.openxmlformats.org/officeDocument/2006/relationships/slide"/><Relationship Id="rId6" Target="fonts/font6.fntdata" Type="http://schemas.openxmlformats.org/officeDocument/2006/relationships/font"/><Relationship Id="rId60" Target="slides/slide27.xml" Type="http://schemas.openxmlformats.org/officeDocument/2006/relationships/slide"/><Relationship Id="rId61" Target="slides/slide28.xml" Type="http://schemas.openxmlformats.org/officeDocument/2006/relationships/slide"/><Relationship Id="rId62" Target="slides/slide29.xml" Type="http://schemas.openxmlformats.org/officeDocument/2006/relationships/slide"/><Relationship Id="rId63" Target="slides/slide30.xml" Type="http://schemas.openxmlformats.org/officeDocument/2006/relationships/slide"/><Relationship Id="rId64" Target="slides/slide31.xml" Type="http://schemas.openxmlformats.org/officeDocument/2006/relationships/slide"/><Relationship Id="rId65" Target="slides/slide32.xml" Type="http://schemas.openxmlformats.org/officeDocument/2006/relationships/slide"/><Relationship Id="rId66" Target="slides/slide33.xml" Type="http://schemas.openxmlformats.org/officeDocument/2006/relationships/slide"/><Relationship Id="rId67" Target="slides/slide34.xml" Type="http://schemas.openxmlformats.org/officeDocument/2006/relationships/slide"/><Relationship Id="rId68" Target="slides/slide3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18.png" Type="http://schemas.openxmlformats.org/officeDocument/2006/relationships/image"/><Relationship Id="rId2" Target="../media/image23.svg" Type="http://schemas.openxmlformats.org/officeDocument/2006/relationships/image"/><Relationship Id="rId3" Target="../media/image24.svg" Type="http://schemas.openxmlformats.org/officeDocument/2006/relationships/image"/><Relationship Id="rId4" Target="../media/image25.svg" Type="http://schemas.openxmlformats.org/officeDocument/2006/relationships/image"/><Relationship Id="rId5" Target="../media/image26.svg" Type="http://schemas.openxmlformats.org/officeDocument/2006/relationships/image"/><Relationship Id="rId6" Target="../media/image27.svg" Type="http://schemas.openxmlformats.org/officeDocument/2006/relationships/image"/><Relationship Id="rId7" Target="../media/image28.svg" Type="http://schemas.openxmlformats.org/officeDocument/2006/relationships/image"/><Relationship Id="rId8" Target="../media/image29.sv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31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3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svg" Type="http://schemas.openxmlformats.org/officeDocument/2006/relationships/image"/><Relationship Id="rId3" Target="../media/image38.sv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svg" Type="http://schemas.openxmlformats.org/officeDocument/2006/relationships/image"/><Relationship Id="rId3" Target="../media/image40.sv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Relationship Id="rId4" Target="../media/image31.png" Type="http://schemas.openxmlformats.org/officeDocument/2006/relationships/image"/><Relationship Id="rId5" Target="../media/image1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svg" Type="http://schemas.openxmlformats.org/officeDocument/2006/relationships/image"/><Relationship Id="rId3" Target="../media/image13.svg" Type="http://schemas.openxmlformats.org/officeDocument/2006/relationships/image"/><Relationship Id="rId4" Target="../media/image14.svg" Type="http://schemas.openxmlformats.org/officeDocument/2006/relationships/image"/><Relationship Id="rId5" Target="../media/image15.svg" Type="http://schemas.openxmlformats.org/officeDocument/2006/relationships/image"/><Relationship Id="rId6" Target="../media/image9.svg" Type="http://schemas.openxmlformats.org/officeDocument/2006/relationships/image"/><Relationship Id="rId7" Target="../media/image2.svg" Type="http://schemas.openxmlformats.org/officeDocument/2006/relationships/image"/><Relationship Id="rId8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D4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46723" y="1707256"/>
            <a:ext cx="2912577" cy="4739853"/>
            <a:chOff x="0" y="0"/>
            <a:chExt cx="4589780" cy="4578350"/>
          </a:xfrm>
        </p:grpSpPr>
        <p:sp>
          <p:nvSpPr>
            <p:cNvPr name="Freeform 3" id="3"/>
            <p:cNvSpPr/>
            <p:nvPr/>
          </p:nvSpPr>
          <p:spPr>
            <a:xfrm>
              <a:off x="232345" y="350498"/>
              <a:ext cx="2418937" cy="3915187"/>
            </a:xfrm>
            <a:custGeom>
              <a:avLst/>
              <a:gdLst/>
              <a:ahLst/>
              <a:cxnLst/>
              <a:rect r="r" b="b" t="t" l="l"/>
              <a:pathLst>
                <a:path h="3915187" w="2418937">
                  <a:moveTo>
                    <a:pt x="20688" y="233665"/>
                  </a:moveTo>
                  <a:lnTo>
                    <a:pt x="20688" y="194720"/>
                  </a:lnTo>
                  <a:cubicBezTo>
                    <a:pt x="46947" y="194720"/>
                    <a:pt x="68431" y="159671"/>
                    <a:pt x="68431" y="116832"/>
                  </a:cubicBezTo>
                  <a:cubicBezTo>
                    <a:pt x="68431" y="73993"/>
                    <a:pt x="46947" y="38944"/>
                    <a:pt x="20688" y="38944"/>
                  </a:cubicBezTo>
                  <a:lnTo>
                    <a:pt x="20688" y="0"/>
                  </a:lnTo>
                  <a:cubicBezTo>
                    <a:pt x="60474" y="0"/>
                    <a:pt x="92302" y="51925"/>
                    <a:pt x="92302" y="116832"/>
                  </a:cubicBezTo>
                  <a:cubicBezTo>
                    <a:pt x="92302" y="181739"/>
                    <a:pt x="60474" y="233665"/>
                    <a:pt x="20688" y="233665"/>
                  </a:cubicBezTo>
                  <a:close/>
                  <a:moveTo>
                    <a:pt x="1273125" y="135006"/>
                  </a:moveTo>
                  <a:lnTo>
                    <a:pt x="1273125" y="96062"/>
                  </a:lnTo>
                  <a:lnTo>
                    <a:pt x="1129898" y="96062"/>
                  </a:lnTo>
                  <a:lnTo>
                    <a:pt x="1129898" y="135006"/>
                  </a:lnTo>
                  <a:lnTo>
                    <a:pt x="1273125" y="135006"/>
                  </a:lnTo>
                  <a:close/>
                  <a:moveTo>
                    <a:pt x="1201511" y="3915187"/>
                  </a:moveTo>
                  <a:cubicBezTo>
                    <a:pt x="1241297" y="3915187"/>
                    <a:pt x="1273125" y="3863261"/>
                    <a:pt x="1273125" y="3798354"/>
                  </a:cubicBezTo>
                  <a:lnTo>
                    <a:pt x="1249254" y="3798354"/>
                  </a:lnTo>
                  <a:cubicBezTo>
                    <a:pt x="1249254" y="3841193"/>
                    <a:pt x="1227770" y="3876242"/>
                    <a:pt x="1201511" y="3876242"/>
                  </a:cubicBezTo>
                  <a:cubicBezTo>
                    <a:pt x="1175253" y="3876242"/>
                    <a:pt x="1153769" y="3841193"/>
                    <a:pt x="1153769" y="3798354"/>
                  </a:cubicBezTo>
                  <a:lnTo>
                    <a:pt x="1129898" y="3798354"/>
                  </a:lnTo>
                  <a:cubicBezTo>
                    <a:pt x="1129898" y="3861963"/>
                    <a:pt x="1161726" y="3915187"/>
                    <a:pt x="1201511" y="3915187"/>
                  </a:cubicBezTo>
                  <a:close/>
                  <a:moveTo>
                    <a:pt x="592799" y="2919514"/>
                  </a:moveTo>
                  <a:cubicBezTo>
                    <a:pt x="592799" y="2984421"/>
                    <a:pt x="624627" y="3036346"/>
                    <a:pt x="664412" y="3036346"/>
                  </a:cubicBezTo>
                  <a:lnTo>
                    <a:pt x="664412" y="2997402"/>
                  </a:lnTo>
                  <a:cubicBezTo>
                    <a:pt x="638154" y="2997402"/>
                    <a:pt x="616670" y="2962353"/>
                    <a:pt x="616670" y="2919514"/>
                  </a:cubicBezTo>
                  <a:cubicBezTo>
                    <a:pt x="616670" y="2876675"/>
                    <a:pt x="638154" y="2841626"/>
                    <a:pt x="664412" y="2841626"/>
                  </a:cubicBezTo>
                  <a:lnTo>
                    <a:pt x="664412" y="2802681"/>
                  </a:lnTo>
                  <a:cubicBezTo>
                    <a:pt x="625423" y="2802681"/>
                    <a:pt x="592799" y="2855905"/>
                    <a:pt x="592799" y="2919514"/>
                  </a:cubicBezTo>
                  <a:close/>
                  <a:moveTo>
                    <a:pt x="101054" y="2079618"/>
                  </a:moveTo>
                  <a:lnTo>
                    <a:pt x="117764" y="2051059"/>
                  </a:lnTo>
                  <a:lnTo>
                    <a:pt x="16710" y="1886195"/>
                  </a:lnTo>
                  <a:lnTo>
                    <a:pt x="0" y="1913456"/>
                  </a:lnTo>
                  <a:lnTo>
                    <a:pt x="101054" y="2079618"/>
                  </a:lnTo>
                  <a:close/>
                  <a:moveTo>
                    <a:pt x="2418937" y="1076157"/>
                  </a:moveTo>
                  <a:lnTo>
                    <a:pt x="2418937" y="1037213"/>
                  </a:lnTo>
                  <a:lnTo>
                    <a:pt x="2275710" y="1037213"/>
                  </a:lnTo>
                  <a:lnTo>
                    <a:pt x="2275710" y="1076157"/>
                  </a:lnTo>
                  <a:lnTo>
                    <a:pt x="2418937" y="1076157"/>
                  </a:lnTo>
                  <a:close/>
                  <a:moveTo>
                    <a:pt x="2311517" y="1990047"/>
                  </a:moveTo>
                  <a:cubicBezTo>
                    <a:pt x="2311517" y="2054953"/>
                    <a:pt x="2343345" y="2106879"/>
                    <a:pt x="2383130" y="2106879"/>
                  </a:cubicBezTo>
                  <a:lnTo>
                    <a:pt x="2383130" y="2067935"/>
                  </a:lnTo>
                  <a:cubicBezTo>
                    <a:pt x="2356872" y="2067935"/>
                    <a:pt x="2335388" y="2032885"/>
                    <a:pt x="2335388" y="1990047"/>
                  </a:cubicBezTo>
                  <a:cubicBezTo>
                    <a:pt x="2335388" y="1947208"/>
                    <a:pt x="2356872" y="1912158"/>
                    <a:pt x="2383130" y="1912158"/>
                  </a:cubicBezTo>
                  <a:lnTo>
                    <a:pt x="2383130" y="1873214"/>
                  </a:lnTo>
                  <a:cubicBezTo>
                    <a:pt x="2344141" y="1873214"/>
                    <a:pt x="2311517" y="1925139"/>
                    <a:pt x="2311517" y="1990047"/>
                  </a:cubicBezTo>
                  <a:close/>
                  <a:moveTo>
                    <a:pt x="1235727" y="1052790"/>
                  </a:moveTo>
                  <a:cubicBezTo>
                    <a:pt x="1235727" y="987883"/>
                    <a:pt x="1203899" y="935958"/>
                    <a:pt x="1164113" y="935958"/>
                  </a:cubicBezTo>
                  <a:lnTo>
                    <a:pt x="1164113" y="974902"/>
                  </a:lnTo>
                  <a:cubicBezTo>
                    <a:pt x="1190372" y="974902"/>
                    <a:pt x="1211856" y="1009952"/>
                    <a:pt x="1211856" y="1052790"/>
                  </a:cubicBezTo>
                  <a:cubicBezTo>
                    <a:pt x="1211856" y="1095629"/>
                    <a:pt x="1190372" y="1130678"/>
                    <a:pt x="1164113" y="1130678"/>
                  </a:cubicBezTo>
                  <a:lnTo>
                    <a:pt x="1164113" y="1169623"/>
                  </a:lnTo>
                  <a:cubicBezTo>
                    <a:pt x="1203899" y="1169623"/>
                    <a:pt x="1235727" y="1116399"/>
                    <a:pt x="1235727" y="1052790"/>
                  </a:cubicBezTo>
                  <a:close/>
                  <a:moveTo>
                    <a:pt x="639745" y="933361"/>
                  </a:moveTo>
                  <a:lnTo>
                    <a:pt x="615874" y="933361"/>
                  </a:lnTo>
                  <a:lnTo>
                    <a:pt x="615874" y="1167026"/>
                  </a:lnTo>
                  <a:lnTo>
                    <a:pt x="639745" y="1167026"/>
                  </a:lnTo>
                  <a:lnTo>
                    <a:pt x="639745" y="933361"/>
                  </a:lnTo>
                  <a:close/>
                  <a:moveTo>
                    <a:pt x="1272329" y="2005624"/>
                  </a:moveTo>
                  <a:lnTo>
                    <a:pt x="1272329" y="1966680"/>
                  </a:lnTo>
                  <a:lnTo>
                    <a:pt x="1129103" y="1966680"/>
                  </a:lnTo>
                  <a:lnTo>
                    <a:pt x="1129103" y="2005624"/>
                  </a:lnTo>
                  <a:lnTo>
                    <a:pt x="1272329" y="2005624"/>
                  </a:lnTo>
                  <a:close/>
                  <a:moveTo>
                    <a:pt x="2418937" y="3873646"/>
                  </a:moveTo>
                  <a:lnTo>
                    <a:pt x="2418937" y="3834702"/>
                  </a:lnTo>
                  <a:lnTo>
                    <a:pt x="2275710" y="3834702"/>
                  </a:lnTo>
                  <a:lnTo>
                    <a:pt x="2275710" y="3873646"/>
                  </a:lnTo>
                  <a:lnTo>
                    <a:pt x="2418937" y="387364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214840" y="350498"/>
              <a:ext cx="2423711" cy="3972305"/>
            </a:xfrm>
            <a:custGeom>
              <a:avLst/>
              <a:gdLst/>
              <a:ahLst/>
              <a:cxnLst/>
              <a:rect r="r" b="b" t="t" l="l"/>
              <a:pathLst>
                <a:path h="3972305" w="2423711">
                  <a:moveTo>
                    <a:pt x="2376764" y="3038943"/>
                  </a:moveTo>
                  <a:lnTo>
                    <a:pt x="2352893" y="3038943"/>
                  </a:lnTo>
                  <a:lnTo>
                    <a:pt x="2352893" y="2805278"/>
                  </a:lnTo>
                  <a:lnTo>
                    <a:pt x="2376764" y="2805278"/>
                  </a:lnTo>
                  <a:lnTo>
                    <a:pt x="2376764" y="3038943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233665"/>
                  </a:lnTo>
                  <a:lnTo>
                    <a:pt x="657250" y="233665"/>
                  </a:lnTo>
                  <a:lnTo>
                    <a:pt x="657250" y="0"/>
                  </a:lnTo>
                  <a:close/>
                  <a:moveTo>
                    <a:pt x="33419" y="1152747"/>
                  </a:moveTo>
                  <a:lnTo>
                    <a:pt x="16710" y="1125486"/>
                  </a:lnTo>
                  <a:lnTo>
                    <a:pt x="117764" y="960622"/>
                  </a:lnTo>
                  <a:lnTo>
                    <a:pt x="134474" y="987883"/>
                  </a:lnTo>
                  <a:lnTo>
                    <a:pt x="33419" y="1152747"/>
                  </a:lnTo>
                  <a:close/>
                  <a:moveTo>
                    <a:pt x="1729858" y="46733"/>
                  </a:moveTo>
                  <a:lnTo>
                    <a:pt x="1746567" y="19472"/>
                  </a:lnTo>
                  <a:lnTo>
                    <a:pt x="1847622" y="184335"/>
                  </a:lnTo>
                  <a:lnTo>
                    <a:pt x="1830912" y="211596"/>
                  </a:lnTo>
                  <a:lnTo>
                    <a:pt x="1729858" y="46733"/>
                  </a:lnTo>
                  <a:close/>
                  <a:moveTo>
                    <a:pt x="1863536" y="1109908"/>
                  </a:moveTo>
                  <a:lnTo>
                    <a:pt x="1839665" y="1109908"/>
                  </a:lnTo>
                  <a:cubicBezTo>
                    <a:pt x="1839665" y="1067070"/>
                    <a:pt x="1818181" y="1032020"/>
                    <a:pt x="1791923" y="1032020"/>
                  </a:cubicBezTo>
                  <a:cubicBezTo>
                    <a:pt x="1765664" y="1032020"/>
                    <a:pt x="1744180" y="1067070"/>
                    <a:pt x="1744180" y="1109908"/>
                  </a:cubicBezTo>
                  <a:lnTo>
                    <a:pt x="1720309" y="1109908"/>
                  </a:lnTo>
                  <a:cubicBezTo>
                    <a:pt x="1720309" y="1045001"/>
                    <a:pt x="1752137" y="993076"/>
                    <a:pt x="1791923" y="993076"/>
                  </a:cubicBezTo>
                  <a:cubicBezTo>
                    <a:pt x="1830912" y="993076"/>
                    <a:pt x="1863536" y="1046299"/>
                    <a:pt x="1863536" y="1109908"/>
                  </a:cubicBezTo>
                  <a:close/>
                  <a:moveTo>
                    <a:pt x="1180823" y="3025961"/>
                  </a:moveTo>
                  <a:lnTo>
                    <a:pt x="1164113" y="2998700"/>
                  </a:lnTo>
                  <a:lnTo>
                    <a:pt x="1265167" y="2833837"/>
                  </a:lnTo>
                  <a:lnTo>
                    <a:pt x="1281877" y="2861098"/>
                  </a:lnTo>
                  <a:lnTo>
                    <a:pt x="1180823" y="3025961"/>
                  </a:lnTo>
                  <a:close/>
                  <a:moveTo>
                    <a:pt x="82753" y="3037644"/>
                  </a:moveTo>
                  <a:lnTo>
                    <a:pt x="58882" y="3037644"/>
                  </a:lnTo>
                  <a:lnTo>
                    <a:pt x="58882" y="2803980"/>
                  </a:lnTo>
                  <a:lnTo>
                    <a:pt x="82753" y="2803980"/>
                  </a:lnTo>
                  <a:lnTo>
                    <a:pt x="82753" y="3037644"/>
                  </a:lnTo>
                  <a:close/>
                  <a:moveTo>
                    <a:pt x="1803062" y="3972304"/>
                  </a:moveTo>
                  <a:lnTo>
                    <a:pt x="1779191" y="3972304"/>
                  </a:lnTo>
                  <a:lnTo>
                    <a:pt x="1779191" y="3738640"/>
                  </a:lnTo>
                  <a:lnTo>
                    <a:pt x="1803062" y="3738640"/>
                  </a:lnTo>
                  <a:lnTo>
                    <a:pt x="1803062" y="3972304"/>
                  </a:lnTo>
                  <a:close/>
                  <a:moveTo>
                    <a:pt x="143226" y="3913888"/>
                  </a:moveTo>
                  <a:lnTo>
                    <a:pt x="119355" y="3913888"/>
                  </a:lnTo>
                  <a:cubicBezTo>
                    <a:pt x="119355" y="3871050"/>
                    <a:pt x="97871" y="3836000"/>
                    <a:pt x="71613" y="3836000"/>
                  </a:cubicBezTo>
                  <a:cubicBezTo>
                    <a:pt x="45355" y="3836000"/>
                    <a:pt x="23871" y="3871050"/>
                    <a:pt x="23871" y="3913888"/>
                  </a:cubicBezTo>
                  <a:lnTo>
                    <a:pt x="0" y="3913888"/>
                  </a:lnTo>
                  <a:cubicBezTo>
                    <a:pt x="0" y="3848981"/>
                    <a:pt x="31828" y="3797056"/>
                    <a:pt x="71613" y="3797056"/>
                  </a:cubicBezTo>
                  <a:cubicBezTo>
                    <a:pt x="111398" y="3797056"/>
                    <a:pt x="143226" y="3848981"/>
                    <a:pt x="143226" y="3913888"/>
                  </a:cubicBezTo>
                  <a:close/>
                  <a:moveTo>
                    <a:pt x="2322656" y="212894"/>
                  </a:moveTo>
                  <a:lnTo>
                    <a:pt x="2305946" y="185633"/>
                  </a:lnTo>
                  <a:lnTo>
                    <a:pt x="2407001" y="20770"/>
                  </a:lnTo>
                  <a:lnTo>
                    <a:pt x="2423710" y="48031"/>
                  </a:lnTo>
                  <a:lnTo>
                    <a:pt x="2322656" y="212894"/>
                  </a:lnTo>
                  <a:close/>
                  <a:moveTo>
                    <a:pt x="601551" y="3956727"/>
                  </a:moveTo>
                  <a:lnTo>
                    <a:pt x="584841" y="3929466"/>
                  </a:lnTo>
                  <a:lnTo>
                    <a:pt x="685896" y="3764602"/>
                  </a:lnTo>
                  <a:lnTo>
                    <a:pt x="702605" y="3791863"/>
                  </a:lnTo>
                  <a:lnTo>
                    <a:pt x="601551" y="3956727"/>
                  </a:lnTo>
                  <a:close/>
                  <a:moveTo>
                    <a:pt x="1746567" y="2086109"/>
                  </a:moveTo>
                  <a:lnTo>
                    <a:pt x="1729858" y="2058848"/>
                  </a:lnTo>
                  <a:lnTo>
                    <a:pt x="1830912" y="1893984"/>
                  </a:lnTo>
                  <a:lnTo>
                    <a:pt x="1847622" y="1921245"/>
                  </a:lnTo>
                  <a:lnTo>
                    <a:pt x="1746567" y="2086109"/>
                  </a:lnTo>
                  <a:close/>
                  <a:moveTo>
                    <a:pt x="573701" y="1927736"/>
                  </a:moveTo>
                  <a:lnTo>
                    <a:pt x="597573" y="1927736"/>
                  </a:lnTo>
                  <a:cubicBezTo>
                    <a:pt x="597573" y="1970574"/>
                    <a:pt x="619056" y="2005624"/>
                    <a:pt x="645315" y="2005624"/>
                  </a:cubicBezTo>
                  <a:cubicBezTo>
                    <a:pt x="671573" y="2005624"/>
                    <a:pt x="693057" y="1970574"/>
                    <a:pt x="693057" y="1927736"/>
                  </a:cubicBezTo>
                  <a:lnTo>
                    <a:pt x="716928" y="1927736"/>
                  </a:lnTo>
                  <a:cubicBezTo>
                    <a:pt x="716928" y="1992643"/>
                    <a:pt x="685100" y="2044568"/>
                    <a:pt x="645315" y="2044568"/>
                  </a:cubicBezTo>
                  <a:cubicBezTo>
                    <a:pt x="606325" y="2044568"/>
                    <a:pt x="573701" y="1992643"/>
                    <a:pt x="573701" y="1927736"/>
                  </a:cubicBezTo>
                  <a:close/>
                  <a:moveTo>
                    <a:pt x="1863536" y="2977930"/>
                  </a:moveTo>
                  <a:lnTo>
                    <a:pt x="1839665" y="2977930"/>
                  </a:lnTo>
                  <a:cubicBezTo>
                    <a:pt x="1839665" y="2935091"/>
                    <a:pt x="1818181" y="2900042"/>
                    <a:pt x="1791923" y="2900042"/>
                  </a:cubicBezTo>
                  <a:cubicBezTo>
                    <a:pt x="1765664" y="2900042"/>
                    <a:pt x="1744180" y="2935091"/>
                    <a:pt x="1744180" y="2977930"/>
                  </a:cubicBezTo>
                  <a:lnTo>
                    <a:pt x="1720309" y="2977930"/>
                  </a:lnTo>
                  <a:cubicBezTo>
                    <a:pt x="1720309" y="2913023"/>
                    <a:pt x="1752137" y="2861098"/>
                    <a:pt x="1791923" y="2861098"/>
                  </a:cubicBezTo>
                  <a:cubicBezTo>
                    <a:pt x="1831708" y="2861098"/>
                    <a:pt x="1863536" y="2914321"/>
                    <a:pt x="1863536" y="29779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13134" y="1327350"/>
            <a:ext cx="5744525" cy="574452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FAFA">
                <a:alpha val="25882"/>
              </a:srgbClr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0" y="9040455"/>
            <a:ext cx="18288000" cy="1246545"/>
          </a:xfrm>
          <a:prstGeom prst="rect">
            <a:avLst/>
          </a:prstGeom>
          <a:solidFill>
            <a:srgbClr val="32BD72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1867052" y="2400678"/>
            <a:ext cx="9541559" cy="3810490"/>
            <a:chOff x="0" y="0"/>
            <a:chExt cx="12722079" cy="508065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4775"/>
              <a:ext cx="12722079" cy="3836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416"/>
                </a:lnSpc>
              </a:pPr>
              <a:r>
                <a:rPr lang="en-US" sz="7200">
                  <a:solidFill>
                    <a:srgbClr val="FFFFFF"/>
                  </a:solidFill>
                  <a:latin typeface="Inter Bold"/>
                </a:rPr>
                <a:t>Restaurant</a:t>
              </a:r>
            </a:p>
            <a:p>
              <a:pPr>
                <a:lnSpc>
                  <a:spcPts val="7416"/>
                </a:lnSpc>
              </a:pPr>
              <a:r>
                <a:rPr lang="en-US" sz="7200">
                  <a:solidFill>
                    <a:srgbClr val="FFFFFF"/>
                  </a:solidFill>
                  <a:latin typeface="Inter Bold"/>
                </a:rPr>
                <a:t>Management</a:t>
              </a:r>
            </a:p>
            <a:p>
              <a:pPr>
                <a:lnSpc>
                  <a:spcPts val="7416"/>
                </a:lnSpc>
              </a:pPr>
              <a:r>
                <a:rPr lang="en-US" sz="7200">
                  <a:solidFill>
                    <a:srgbClr val="FFFFFF"/>
                  </a:solidFill>
                  <a:latin typeface="Inter Bold"/>
                </a:rPr>
                <a:t>System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275474"/>
              <a:ext cx="12722079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Inter"/>
                </a:rPr>
                <a:t> </a:t>
              </a:r>
              <a:r>
                <a:rPr lang="en-US" sz="3600">
                  <a:solidFill>
                    <a:srgbClr val="FFFFFF"/>
                  </a:solidFill>
                  <a:cs typeface="Arimo"/>
                </a:rPr>
                <a:t>ระบบจัดการร้านอาหาร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80435" y="5649903"/>
            <a:ext cx="1122530" cy="112253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70980"/>
              </a:srgbClr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409324" y="1497373"/>
            <a:ext cx="9849976" cy="9899473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54569" y="3850357"/>
            <a:ext cx="4120223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545454"/>
                </a:solidFill>
                <a:latin typeface="Inter Bold"/>
              </a:rPr>
              <a:t>W</a:t>
            </a:r>
            <a:r>
              <a:rPr lang="en-US" sz="5600">
                <a:solidFill>
                  <a:srgbClr val="A6A6A6"/>
                </a:solidFill>
                <a:latin typeface="Inter Bold"/>
              </a:rPr>
              <a:t>ork</a:t>
            </a:r>
          </a:p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545454"/>
                </a:solidFill>
                <a:latin typeface="Inter Bold"/>
              </a:rPr>
              <a:t>B</a:t>
            </a:r>
            <a:r>
              <a:rPr lang="en-US" sz="5600">
                <a:solidFill>
                  <a:srgbClr val="A6A6A6"/>
                </a:solidFill>
                <a:latin typeface="Inter Bold"/>
              </a:rPr>
              <a:t>reakdown</a:t>
            </a:r>
          </a:p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545454"/>
                </a:solidFill>
                <a:latin typeface="Inter Bold"/>
              </a:rPr>
              <a:t>S</a:t>
            </a:r>
            <a:r>
              <a:rPr lang="en-US" sz="5600">
                <a:solidFill>
                  <a:srgbClr val="A6A6A6"/>
                </a:solidFill>
                <a:latin typeface="Inter Bold"/>
              </a:rPr>
              <a:t>tructure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4" id="4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2. PLANNING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2. Scope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279"/>
          <a:stretch>
            <a:fillRect/>
          </a:stretch>
        </p:blipFill>
        <p:spPr>
          <a:xfrm flipH="false" flipV="false" rot="0">
            <a:off x="5913208" y="3266166"/>
            <a:ext cx="2701342" cy="3136891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47" r="0" b="470"/>
          <a:stretch>
            <a:fillRect/>
          </a:stretch>
        </p:blipFill>
        <p:spPr>
          <a:xfrm flipH="false" flipV="false" rot="0">
            <a:off x="3071887" y="439933"/>
            <a:ext cx="12144227" cy="853035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4" id="4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2. PLANNING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2. Scope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169682" y="0"/>
            <a:ext cx="9525" cy="10287000"/>
          </a:xfrm>
          <a:prstGeom prst="rect">
            <a:avLst/>
          </a:prstGeom>
          <a:solidFill>
            <a:srgbClr val="1B1B1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7032958" y="1203889"/>
            <a:ext cx="290233" cy="29023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32958" y="4263461"/>
            <a:ext cx="290233" cy="29023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032958" y="2727889"/>
            <a:ext cx="297323" cy="297323"/>
            <a:chOff x="0" y="0"/>
            <a:chExt cx="396430" cy="39643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4726" y="4726"/>
              <a:ext cx="386978" cy="386978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9F9FA"/>
              </a:solid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396430" cy="396430"/>
              <a:chOff x="0" y="0"/>
              <a:chExt cx="1708150" cy="170815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2ED47B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7032958" y="7335710"/>
            <a:ext cx="290233" cy="29023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032958" y="5794939"/>
            <a:ext cx="297323" cy="297323"/>
            <a:chOff x="0" y="0"/>
            <a:chExt cx="396430" cy="39643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4726" y="4726"/>
              <a:ext cx="386978" cy="386978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9F9FA"/>
              </a:solidFill>
            </p:spPr>
          </p:sp>
        </p:grp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0" y="0"/>
              <a:ext cx="396430" cy="396430"/>
              <a:chOff x="0" y="0"/>
              <a:chExt cx="1708150" cy="170815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2ED47B"/>
              </a:solidFill>
            </p:spPr>
          </p:sp>
        </p:grpSp>
      </p:grpSp>
      <p:sp>
        <p:nvSpPr>
          <p:cNvPr name="TextBox 19" id="19"/>
          <p:cNvSpPr txBox="true"/>
          <p:nvPr/>
        </p:nvSpPr>
        <p:spPr>
          <a:xfrm rot="0">
            <a:off x="417114" y="3135773"/>
            <a:ext cx="41444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Inter Bold"/>
              </a:rPr>
              <a:t>MILESTONE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Inter Bold"/>
              </a:rPr>
              <a:t>&amp; COST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47777" y="5728264"/>
            <a:ext cx="9087924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ทดสอบ และทำการส่งมอบโครงการ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ติดตามผล และการดูแลรักษาระบบ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747777" y="7263836"/>
            <a:ext cx="105402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จัดทำเอกสารส่งมอบ การฝึกอบรม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เงินสำรองกรณีฉุกเฉิน </a:t>
            </a:r>
          </a:p>
        </p:txBody>
      </p:sp>
      <p:sp>
        <p:nvSpPr>
          <p:cNvPr name="AutoShape 22" id="2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23" id="23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24" id="24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3. Schedule, 4. Cost, 9. Procurement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47777" y="1137214"/>
            <a:ext cx="1054022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เริ่มต้นวิเคราะห์รายละเอียดของ โครงการ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ปรึกษาแนวทางด้านธุรกิจเพื่อให้ตอบโจทย์ความต้องการของลูกค้า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747777" y="2661214"/>
            <a:ext cx="980198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การทำแผนการดำเนินงานทั้งหมด ทั้งเวลา งบประมาณ จำนวนผู้รับผิดชอบ รวมถึงการรวบรวมความต้องการของผู้ใช้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747777" y="4196786"/>
            <a:ext cx="1054022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เริ่มต้นพัฒนาระบบ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61542" y="1137214"/>
            <a:ext cx="2108875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200">
                <a:solidFill>
                  <a:srgbClr val="545454"/>
                </a:solidFill>
                <a:latin typeface="Inter Bold"/>
              </a:rPr>
              <a:t>15 Day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1999">
                <a:solidFill>
                  <a:srgbClr val="545454"/>
                </a:solidFill>
                <a:latin typeface="Inter"/>
              </a:rPr>
              <a:t>35,000 ฿</a:t>
            </a:r>
            <a:r>
              <a:rPr lang="en-US" sz="2000">
                <a:solidFill>
                  <a:srgbClr val="545454"/>
                </a:solidFill>
                <a:latin typeface="Inter"/>
              </a:rPr>
              <a:t>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561542" y="2661214"/>
            <a:ext cx="2108875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200">
                <a:solidFill>
                  <a:srgbClr val="545454"/>
                </a:solidFill>
                <a:latin typeface="Inter Bold"/>
              </a:rPr>
              <a:t>1 Month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3199">
                <a:solidFill>
                  <a:srgbClr val="545454"/>
                </a:solidFill>
                <a:latin typeface="Inter"/>
              </a:rPr>
              <a:t>50</a:t>
            </a:r>
            <a:r>
              <a:rPr lang="en-US" sz="1999">
                <a:solidFill>
                  <a:srgbClr val="545454"/>
                </a:solidFill>
                <a:latin typeface="Inter"/>
              </a:rPr>
              <a:t>,000 ฿</a:t>
            </a:r>
            <a:r>
              <a:rPr lang="en-US" sz="2000">
                <a:solidFill>
                  <a:srgbClr val="545454"/>
                </a:solidFill>
                <a:latin typeface="Inter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561542" y="4229806"/>
            <a:ext cx="2108875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200">
                <a:solidFill>
                  <a:srgbClr val="545454"/>
                </a:solidFill>
                <a:latin typeface="Inter Bold"/>
              </a:rPr>
              <a:t>4 Month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3199">
                <a:solidFill>
                  <a:srgbClr val="545454"/>
                </a:solidFill>
                <a:latin typeface="Inter"/>
              </a:rPr>
              <a:t>590</a:t>
            </a:r>
            <a:r>
              <a:rPr lang="en-US" sz="1999">
                <a:solidFill>
                  <a:srgbClr val="545454"/>
                </a:solidFill>
                <a:latin typeface="Inter"/>
              </a:rPr>
              <a:t>,000 ฿</a:t>
            </a:r>
            <a:r>
              <a:rPr lang="en-US" sz="2000">
                <a:solidFill>
                  <a:srgbClr val="545454"/>
                </a:solidFill>
                <a:latin typeface="Inter"/>
              </a:rPr>
              <a:t>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61542" y="5728264"/>
            <a:ext cx="2108875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200">
                <a:solidFill>
                  <a:srgbClr val="545454"/>
                </a:solidFill>
                <a:latin typeface="Inter Bold"/>
              </a:rPr>
              <a:t>15 Day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3199">
                <a:solidFill>
                  <a:srgbClr val="545454"/>
                </a:solidFill>
                <a:latin typeface="Inter"/>
              </a:rPr>
              <a:t>30</a:t>
            </a:r>
            <a:r>
              <a:rPr lang="en-US" sz="1999">
                <a:solidFill>
                  <a:srgbClr val="545454"/>
                </a:solidFill>
                <a:latin typeface="Inter"/>
              </a:rPr>
              <a:t>,000 ฿</a:t>
            </a:r>
            <a:r>
              <a:rPr lang="en-US" sz="2000">
                <a:solidFill>
                  <a:srgbClr val="545454"/>
                </a:solidFill>
                <a:latin typeface="Inter"/>
              </a:rPr>
              <a:t>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61542" y="7252264"/>
            <a:ext cx="2108875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200">
                <a:solidFill>
                  <a:srgbClr val="545454"/>
                </a:solidFill>
                <a:latin typeface="Inter Bold"/>
              </a:rPr>
              <a:t>-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3199">
                <a:solidFill>
                  <a:srgbClr val="545454"/>
                </a:solidFill>
                <a:latin typeface="Inter"/>
              </a:rPr>
              <a:t>50</a:t>
            </a:r>
            <a:r>
              <a:rPr lang="en-US" sz="1999">
                <a:solidFill>
                  <a:srgbClr val="545454"/>
                </a:solidFill>
                <a:latin typeface="Inter"/>
              </a:rPr>
              <a:t>,000 ฿</a:t>
            </a:r>
            <a:r>
              <a:rPr lang="en-US" sz="2000">
                <a:solidFill>
                  <a:srgbClr val="545454"/>
                </a:solidFill>
                <a:latin typeface="Inter"/>
              </a:rPr>
              <a:t>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80715" y="6788781"/>
            <a:ext cx="316960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757"/>
                </a:solidFill>
                <a:latin typeface="Inter Bold"/>
              </a:rPr>
              <a:t>6 Month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5757"/>
                </a:solidFill>
                <a:latin typeface="Inter"/>
              </a:rPr>
              <a:t>755,000 ฿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2. PLANNING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37" id="37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9455" y="3438525"/>
            <a:ext cx="4725348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545454"/>
                </a:solidFill>
                <a:cs typeface="Inter Bold"/>
              </a:rPr>
              <a:t>แผนปกติ</a:t>
            </a:r>
          </a:p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545454"/>
                </a:solidFill>
                <a:cs typeface="Inter"/>
              </a:rPr>
              <a:t>และแผนฉุกเฉิน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4" id="4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8. Risk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2. PLANNING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851106" y="3587875"/>
            <a:ext cx="1807439" cy="1415800"/>
            <a:chOff x="0" y="0"/>
            <a:chExt cx="2409918" cy="188773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59911" cy="459911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694162" y="11655"/>
              <a:ext cx="171575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High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713911"/>
              <a:ext cx="459911" cy="459911"/>
              <a:chOff x="0" y="0"/>
              <a:chExt cx="1913890" cy="191389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DE30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694162" y="725566"/>
              <a:ext cx="171575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Moderate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1427822"/>
              <a:ext cx="459911" cy="459911"/>
              <a:chOff x="0" y="0"/>
              <a:chExt cx="1913890" cy="191389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2ED47B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694162" y="1439477"/>
              <a:ext cx="171575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Low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3" id="3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8. Risk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2. PLANNING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81200" y="1028700"/>
            <a:ext cx="5158652" cy="3261617"/>
            <a:chOff x="0" y="0"/>
            <a:chExt cx="6878203" cy="434882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591119"/>
              <a:ext cx="459911" cy="459911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687820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คำนวณงบประมาณผิดพลาด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71726" y="6525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High level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88477"/>
              <a:ext cx="6878203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ทบทวนการใช้งบประมาณอย่างสม่ำเสมอ</a:t>
              </a:r>
              <a:r>
                <a:rPr lang="en-US" sz="1200">
                  <a:solidFill>
                    <a:srgbClr val="242725"/>
                  </a:solidFill>
                  <a:latin typeface="Arimo"/>
                </a:rPr>
                <a:t> เพื่อปรับเปลี่ยนให้เหมาะสมกับสถานการณ์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42725"/>
                  </a:solidFill>
                  <a:cs typeface="Inter"/>
                </a:rPr>
                <a:t>เตรียมเงินสำรองไว้ใช้ในกรณีฉุกเฉิน 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54188" y="1028700"/>
            <a:ext cx="5158652" cy="3680717"/>
            <a:chOff x="0" y="0"/>
            <a:chExt cx="6878203" cy="490762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591119"/>
              <a:ext cx="459911" cy="459911"/>
              <a:chOff x="0" y="0"/>
              <a:chExt cx="1913890" cy="191389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2ED47B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687820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จัดสรรงบแต่ละส่วนประมาณไม่เหมาะสม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71726" y="6525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Low level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88477"/>
              <a:ext cx="6878203" cy="331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จัดทำเอกสารงบประมาณในแต่ละส่วนให้ชัดเจน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42725"/>
                  </a:solidFill>
                  <a:cs typeface="Inter"/>
                </a:rPr>
                <a:t>คอยจัดสรรดูแลงบประมาณเป็นไปตามเอกสาร</a:t>
              </a:r>
            </a:p>
            <a:p>
              <a:pPr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242725"/>
                  </a:solidFill>
                  <a:cs typeface="Inter"/>
                </a:rPr>
                <a:t>ปรึกษาผู้เชี่ยวชาญด้านการวางแผนงบประมาณ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81200" y="5143500"/>
            <a:ext cx="5158652" cy="3261617"/>
            <a:chOff x="0" y="0"/>
            <a:chExt cx="6878203" cy="434882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1149919"/>
              <a:ext cx="459911" cy="459911"/>
              <a:chOff x="0" y="0"/>
              <a:chExt cx="1913890" cy="191389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687820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การเปลี่ยนแปลงของความต้องการมีผลต่อ</a:t>
              </a:r>
              <a:r>
                <a:rPr lang="en-US" sz="1200" spc="12">
                  <a:solidFill>
                    <a:srgbClr val="242725"/>
                  </a:solidFill>
                  <a:cs typeface="Arimo Bold"/>
                </a:rPr>
                <a:t>งบประมาณ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71726" y="12113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High level</a:t>
              </a:r>
              <a:r>
                <a:rPr lang="en-US" sz="1284">
                  <a:solidFill>
                    <a:srgbClr val="242725"/>
                  </a:solidFill>
                  <a:latin typeface="Arimo"/>
                </a:rPr>
                <a:t>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147277"/>
              <a:ext cx="6878203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คอยทบทวนความต้องการของลูกค้าอย่างสม่ำเสมอ</a:t>
              </a:r>
            </a:p>
            <a:p>
              <a:pPr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242725"/>
                  </a:solidFill>
                  <a:cs typeface="Inter"/>
                </a:rPr>
                <a:t>คอยอัพเดตงานกับลูกค้าอยู่เสมอ เพื่อจะได้ทำการแก้ไขได้ตั้งแต่เนิ่น ๆ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754188" y="5143500"/>
            <a:ext cx="5158652" cy="2004317"/>
            <a:chOff x="0" y="0"/>
            <a:chExt cx="6878203" cy="267242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591119"/>
              <a:ext cx="459911" cy="459911"/>
              <a:chOff x="0" y="0"/>
              <a:chExt cx="1913890" cy="191389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DE306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687820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การจัดหาที่ปรึกษาไม่ได้ตามต้องการ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71726" y="6525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Moderate level</a:t>
              </a:r>
              <a:r>
                <a:rPr lang="en-US" sz="1284">
                  <a:solidFill>
                    <a:srgbClr val="242725"/>
                  </a:solidFill>
                  <a:latin typeface="Arimo"/>
                </a:rPr>
                <a:t>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588477"/>
              <a:ext cx="687820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ปรึกษากันเองภายในทีม โดยใช้ความต้องการของลูกค้าเป็นแนวทาง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3" id="3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8. Risk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2. PLANNING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81200" y="1028700"/>
            <a:ext cx="5158652" cy="2842517"/>
            <a:chOff x="0" y="0"/>
            <a:chExt cx="6878203" cy="379002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1149919"/>
              <a:ext cx="459911" cy="459911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687820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ที่ปรึกษาไม่เข้าใจในกระบวนการของ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โครงงาน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71726" y="12113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High level</a:t>
              </a:r>
              <a:r>
                <a:rPr lang="en-US" sz="1284">
                  <a:solidFill>
                    <a:srgbClr val="242725"/>
                  </a:solidFill>
                  <a:latin typeface="Arimo"/>
                </a:rPr>
                <a:t>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47277"/>
              <a:ext cx="6878203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จัดเอกสารอย่างละเอียดเกี่ยวกับโครงการเพื่อเป็นคู่มือให้กับที่ปรึกษา</a:t>
              </a:r>
              <a:r>
                <a:rPr lang="en-US" sz="1200">
                  <a:solidFill>
                    <a:srgbClr val="242725"/>
                  </a:solidFill>
                  <a:latin typeface="Arimo"/>
                </a:rPr>
                <a:t> </a:t>
              </a:r>
              <a:r>
                <a:rPr lang="en-US" sz="2400">
                  <a:solidFill>
                    <a:srgbClr val="242725"/>
                  </a:solidFill>
                  <a:latin typeface="Inter"/>
                </a:rPr>
                <a:t> 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54188" y="1028700"/>
            <a:ext cx="5158652" cy="2004317"/>
            <a:chOff x="0" y="0"/>
            <a:chExt cx="6878203" cy="267242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591119"/>
              <a:ext cx="459911" cy="459911"/>
              <a:chOff x="0" y="0"/>
              <a:chExt cx="1913890" cy="191389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DE306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687820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ปัญหาเกี่ยวกับเทคโนโลยี และอุปกรณ์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71726" y="6525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Moderate level</a:t>
              </a:r>
              <a:r>
                <a:rPr lang="en-US" sz="1284">
                  <a:solidFill>
                    <a:srgbClr val="242725"/>
                  </a:solidFill>
                  <a:latin typeface="Arimo"/>
                </a:rPr>
                <a:t>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88477"/>
              <a:ext cx="687820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คอยตรวจสอบเทคโนโลยี และอุปกรณ์ที่ใช้อย่างสม่ำเสมอ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81200" y="5143500"/>
            <a:ext cx="5158652" cy="2423417"/>
            <a:chOff x="0" y="0"/>
            <a:chExt cx="6878203" cy="323122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1149919"/>
              <a:ext cx="459911" cy="459911"/>
              <a:chOff x="0" y="0"/>
              <a:chExt cx="1913890" cy="191389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687820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บุคลากรขาดทักษะ ความชำนาญและความรู้เฉพาะทาง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71726" y="12113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High level</a:t>
              </a:r>
              <a:r>
                <a:rPr lang="en-US" sz="1284">
                  <a:solidFill>
                    <a:srgbClr val="242725"/>
                  </a:solidFill>
                  <a:latin typeface="Arimo"/>
                </a:rPr>
                <a:t>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147277"/>
              <a:ext cx="687820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จัดให้มีการอบรมเพื่อเพิ่มความรู้และประสบการณ์ให้กับบุคลากร</a:t>
              </a:r>
              <a:r>
                <a:rPr lang="en-US" sz="1200">
                  <a:solidFill>
                    <a:srgbClr val="242725"/>
                  </a:solidFill>
                  <a:latin typeface="Arimo"/>
                </a:rPr>
                <a:t>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754188" y="5143500"/>
            <a:ext cx="5158652" cy="2842517"/>
            <a:chOff x="0" y="0"/>
            <a:chExt cx="6878203" cy="379002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1149919"/>
              <a:ext cx="459911" cy="459911"/>
              <a:chOff x="0" y="0"/>
              <a:chExt cx="1913890" cy="191389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DE306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687820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บุคลากรขาดแรงจูงใจในการดำเนินโครงการ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71726" y="12113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Moderate level</a:t>
              </a:r>
              <a:r>
                <a:rPr lang="en-US" sz="1284">
                  <a:solidFill>
                    <a:srgbClr val="242725"/>
                  </a:solidFill>
                  <a:latin typeface="Arimo"/>
                </a:rPr>
                <a:t>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147277"/>
              <a:ext cx="6878203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จัดให้มีการให้รางวัลตอบแทนแก่พนักงาน เพื่อกระตุ้นแรงจูงใจ</a:t>
              </a:r>
              <a:r>
                <a:rPr lang="en-US" sz="1200">
                  <a:solidFill>
                    <a:srgbClr val="242725"/>
                  </a:solidFill>
                  <a:latin typeface="Arimo"/>
                </a:rPr>
                <a:t> และประสิทธิภาพการทำงาน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3" id="3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8. Risk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2. PLANNING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81200" y="1028700"/>
            <a:ext cx="5158652" cy="2423417"/>
            <a:chOff x="0" y="0"/>
            <a:chExt cx="6878203" cy="323122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1149919"/>
              <a:ext cx="459911" cy="459911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DE306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687820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ไม่สามารถดำเนินโครงการได้ตามระยะเวลาที่กำหนด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71726" y="12113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Moderate level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47277"/>
              <a:ext cx="687820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ทำแผนผังระยะเวลา ที่ชัดเจนเกี่ยวกับขั้นตอนต่าง ๆ ในการดำเนินงาน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54188" y="1028700"/>
            <a:ext cx="5158652" cy="2842517"/>
            <a:chOff x="0" y="0"/>
            <a:chExt cx="6878203" cy="379002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591119"/>
              <a:ext cx="459911" cy="459911"/>
              <a:chOff x="0" y="0"/>
              <a:chExt cx="1913890" cy="191389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DE306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687820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ข้อมูลสูญหายขณะเนินโครงการ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71726" y="6525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Moderate level</a:t>
              </a:r>
              <a:r>
                <a:rPr lang="en-US" sz="1284">
                  <a:solidFill>
                    <a:srgbClr val="242725"/>
                  </a:solidFill>
                  <a:latin typeface="Arimo"/>
                </a:rPr>
                <a:t>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88477"/>
              <a:ext cx="6878203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จัดให้มีระบบรักษาความปลอดภัยของข้อมูลที่มีความสำคัญ</a:t>
              </a:r>
            </a:p>
            <a:p>
              <a:pPr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242725"/>
                  </a:solidFill>
                  <a:cs typeface="Inter"/>
                </a:rPr>
                <a:t>จัดให้มีระบบสำรองข้อมูล เพื่อรองรับเหตุฉุกเฉิน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81200" y="5143500"/>
            <a:ext cx="5158652" cy="2842517"/>
            <a:chOff x="0" y="0"/>
            <a:chExt cx="6878203" cy="379002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591119"/>
              <a:ext cx="459911" cy="459911"/>
              <a:chOff x="0" y="0"/>
              <a:chExt cx="1913890" cy="191389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32BD72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687820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ความเสี่ยงจากเหตุการณ์ภายนอก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71726" y="6525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Low level</a:t>
              </a:r>
              <a:r>
                <a:rPr lang="en-US" sz="1284">
                  <a:solidFill>
                    <a:srgbClr val="242725"/>
                  </a:solidFill>
                  <a:latin typeface="Arimo"/>
                </a:rPr>
                <a:t>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588477"/>
              <a:ext cx="6878203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คอยอัพเดตงานให้ผู้เกี่ยวข้องกันอย่างสม่ำเสมอ</a:t>
              </a:r>
            </a:p>
            <a:p>
              <a:pPr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242725"/>
                  </a:solidFill>
                  <a:cs typeface="Inter"/>
                </a:rPr>
                <a:t>เตรียมพร้อมสำหรับเหตุการณ์ทางการเมือง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754188" y="5143500"/>
            <a:ext cx="5158652" cy="3261617"/>
            <a:chOff x="0" y="0"/>
            <a:chExt cx="6878203" cy="434882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1149919"/>
              <a:ext cx="459911" cy="459911"/>
              <a:chOff x="0" y="0"/>
              <a:chExt cx="1913890" cy="191389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FDE306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687820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242725"/>
                  </a:solidFill>
                  <a:cs typeface="Inter Bold"/>
                </a:rPr>
                <a:t>การไม่ให้ความสำคัญอย่างต่อเนื่องจากผู้เกี่ยวข้อง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71726" y="1211330"/>
              <a:ext cx="6206477" cy="39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242725"/>
                  </a:solidFill>
                  <a:latin typeface="Inter"/>
                </a:rPr>
                <a:t>Risk : Moderate level</a:t>
              </a:r>
              <a:r>
                <a:rPr lang="en-US" sz="1284">
                  <a:solidFill>
                    <a:srgbClr val="242725"/>
                  </a:solidFill>
                  <a:latin typeface="Arimo"/>
                </a:rPr>
                <a:t>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147277"/>
              <a:ext cx="6878203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242725"/>
                  </a:solidFill>
                  <a:cs typeface="Inter"/>
                </a:rPr>
                <a:t>คอยกระตุ้นให้ผู้เกี่ยวข้องให้ความร่วมมือกับโครงการอย่างต่อเนื่อง</a:t>
              </a:r>
            </a:p>
            <a:p>
              <a:pPr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242725"/>
                  </a:solidFill>
                  <a:cs typeface="Inter"/>
                </a:rPr>
                <a:t>คอยอัพเดตงานให้ผู้เกี่ยวข้องกันอย่างสม่ำเสมอ 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D4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2359" y="4142555"/>
            <a:ext cx="7663282" cy="2001890"/>
            <a:chOff x="0" y="0"/>
            <a:chExt cx="10217709" cy="26691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91239"/>
              <a:ext cx="10217709" cy="1677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23"/>
                </a:lnSpc>
              </a:pPr>
              <a:r>
                <a:rPr lang="en-US" sz="8324">
                  <a:solidFill>
                    <a:srgbClr val="FAFAFA"/>
                  </a:solidFill>
                  <a:latin typeface="Inter Bold"/>
                </a:rPr>
                <a:t>EXEUTING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0217709" cy="557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4"/>
                </a:lnSpc>
              </a:pPr>
              <a:r>
                <a:rPr lang="en-US" sz="2775" spc="804">
                  <a:solidFill>
                    <a:srgbClr val="FAFAFA"/>
                  </a:solidFill>
                  <a:latin typeface="Raleway Bold"/>
                </a:rPr>
                <a:t>3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r="0" t="0" b="0"/>
                </a:stretch>
              </a:blip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561266" y="2936246"/>
            <a:ext cx="3768886" cy="44145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933108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545454"/>
                </a:solidFill>
                <a:latin typeface="Inter Bold"/>
              </a:rPr>
              <a:t>Executing &amp; Knowledge Area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4" id="4"/>
          <p:cNvSpPr/>
          <p:nvPr/>
        </p:nvSpPr>
        <p:spPr>
          <a:xfrm rot="0">
            <a:off x="2841964" y="9339364"/>
            <a:ext cx="15350786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3059686" y="9598566"/>
            <a:ext cx="14860377" cy="35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1"/>
              </a:lnSpc>
            </a:pPr>
            <a:r>
              <a:rPr lang="en-US" sz="2365">
                <a:solidFill>
                  <a:srgbClr val="32BD72"/>
                </a:solidFill>
                <a:latin typeface="Inter Bold"/>
              </a:rPr>
              <a:t>Executing &amp; Knowledge Area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4160" y="9593390"/>
            <a:ext cx="2334820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3. EXECUTING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68111" y="2228850"/>
            <a:ext cx="6369111" cy="1312889"/>
            <a:chOff x="0" y="0"/>
            <a:chExt cx="8492148" cy="175051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8492148" cy="58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0"/>
                </a:lnSpc>
              </a:pPr>
              <a:r>
                <a:rPr lang="en-US" sz="2650" spc="477">
                  <a:solidFill>
                    <a:srgbClr val="32BD72"/>
                  </a:solidFill>
                  <a:latin typeface="Glacial Indifference Bold"/>
                </a:rPr>
                <a:t>RISK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66573"/>
              <a:ext cx="8492148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การจัดการความเสี่ยงของโครงการ เชื่อมโยงกับการวางแผนมาตรการตอบโต้ของความเสี่ยง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68111" y="4017989"/>
            <a:ext cx="6369111" cy="1298168"/>
            <a:chOff x="0" y="0"/>
            <a:chExt cx="8492148" cy="173089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492148" cy="58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0"/>
                </a:lnSpc>
              </a:pPr>
              <a:r>
                <a:rPr lang="en-US" sz="2650" spc="477">
                  <a:solidFill>
                    <a:srgbClr val="32BD72"/>
                  </a:solidFill>
                  <a:latin typeface="Glacial Indifference Bold"/>
                </a:rPr>
                <a:t>PRO</a:t>
              </a:r>
              <a:r>
                <a:rPr lang="en-US" sz="2650" spc="477">
                  <a:solidFill>
                    <a:srgbClr val="32BD72"/>
                  </a:solidFill>
                  <a:latin typeface="Glacial Indifference Bold"/>
                </a:rPr>
                <a:t>CUREMENT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46946"/>
              <a:ext cx="8492148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การจัดการพัสดุของโครงการ เกี่ยวกับ การปฏิบัติการงานพัสดุ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168111" y="5818706"/>
            <a:ext cx="6369111" cy="1298170"/>
            <a:chOff x="0" y="0"/>
            <a:chExt cx="8492148" cy="173089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8492148" cy="58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0"/>
                </a:lnSpc>
              </a:pPr>
              <a:r>
                <a:rPr lang="en-US" sz="2650" spc="477">
                  <a:solidFill>
                    <a:srgbClr val="32BD72"/>
                  </a:solidFill>
                  <a:latin typeface="Inter Bold"/>
                </a:rPr>
                <a:t>S</a:t>
              </a:r>
              <a:r>
                <a:rPr lang="en-US" sz="2650" spc="477">
                  <a:solidFill>
                    <a:srgbClr val="32BD72"/>
                  </a:solidFill>
                  <a:latin typeface="Inter Bold"/>
                </a:rPr>
                <a:t>TAKEHOLDER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46949"/>
              <a:ext cx="8492148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การจัดการผู้ถือผลประโยชน์ร่วม  เชื่อมโยงในแง่ การจัดการการร่วมของผู้ถือผลประโยชน์ร่วม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4905" y="2228850"/>
            <a:ext cx="6369111" cy="1731989"/>
            <a:chOff x="0" y="0"/>
            <a:chExt cx="8492148" cy="230931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8492148" cy="58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0"/>
                </a:lnSpc>
              </a:pPr>
              <a:r>
                <a:rPr lang="en-US" sz="2650" spc="477">
                  <a:solidFill>
                    <a:srgbClr val="32BD72"/>
                  </a:solidFill>
                  <a:latin typeface="Inter Bold"/>
                </a:rPr>
                <a:t>INTEGRATION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66573"/>
              <a:ext cx="8492148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การจัดการโครงการในองค์รวม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การบริหารและจัดการงานในโครงการ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การจัดการความรู้เกี่ยวกับโครงการ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01570" y="4439224"/>
            <a:ext cx="6369111" cy="1298168"/>
            <a:chOff x="0" y="0"/>
            <a:chExt cx="8492148" cy="173089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8492148" cy="58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0"/>
                </a:lnSpc>
              </a:pPr>
              <a:r>
                <a:rPr lang="en-US" sz="2650" spc="477">
                  <a:solidFill>
                    <a:srgbClr val="32BD72"/>
                  </a:solidFill>
                  <a:latin typeface="Inter Bold"/>
                </a:rPr>
                <a:t>QUALITY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46946"/>
              <a:ext cx="8492148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การจัดการคุณภาพของโครงการ เกี่ยวข้องกับการประกันคุณภาพ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01570" y="6277291"/>
            <a:ext cx="6369111" cy="2136370"/>
            <a:chOff x="0" y="0"/>
            <a:chExt cx="8492148" cy="284849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8492148" cy="58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0"/>
                </a:lnSpc>
              </a:pPr>
              <a:r>
                <a:rPr lang="en-US" sz="2650" spc="477">
                  <a:solidFill>
                    <a:srgbClr val="32BD72"/>
                  </a:solidFill>
                  <a:latin typeface="Inter Bold"/>
                </a:rPr>
                <a:t>RE</a:t>
              </a:r>
              <a:r>
                <a:rPr lang="en-US" sz="2650" spc="477">
                  <a:solidFill>
                    <a:srgbClr val="32BD72"/>
                  </a:solidFill>
                  <a:latin typeface="Inter Bold"/>
                </a:rPr>
                <a:t>SOURCE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46949"/>
              <a:ext cx="8492148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การจัดการทรัพยากรบุคคลของโครงการ 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การจัดหาทีมพัฒนาโครงการ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การจัดทัพทีมพัฒนาโครงการ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การจัดการทีมพัฒนาโครงการ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168111" y="7593126"/>
            <a:ext cx="6369111" cy="1298170"/>
            <a:chOff x="0" y="0"/>
            <a:chExt cx="8492148" cy="173089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8492148" cy="58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0"/>
                </a:lnSpc>
              </a:pPr>
              <a:r>
                <a:rPr lang="en-US" sz="2650" spc="477">
                  <a:solidFill>
                    <a:srgbClr val="32BD72"/>
                  </a:solidFill>
                  <a:latin typeface="Inter Bold"/>
                </a:rPr>
                <a:t>COM</a:t>
              </a:r>
              <a:r>
                <a:rPr lang="en-US" sz="2650" spc="477">
                  <a:solidFill>
                    <a:srgbClr val="32BD72"/>
                  </a:solidFill>
                  <a:latin typeface="Inter Bold"/>
                </a:rPr>
                <a:t>MUNICATION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46949"/>
              <a:ext cx="8492148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การจัดการสื่อสารของโครงการ เกี่ยวข้องกับการ</a:t>
              </a:r>
            </a:p>
            <a:p>
              <a:pPr>
                <a:lnSpc>
                  <a:spcPts val="3359"/>
                </a:lnSpc>
              </a:pPr>
              <a:r>
                <a:rPr lang="en-US" sz="2400" spc="-24">
                  <a:solidFill>
                    <a:srgbClr val="545454"/>
                  </a:solidFill>
                  <a:cs typeface="Inter"/>
                </a:rPr>
                <a:t>จัดการงานสื่อสาร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52992" y="3258553"/>
            <a:ext cx="13084230" cy="37698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52630" y="1818201"/>
            <a:ext cx="708495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45454"/>
                </a:solidFill>
                <a:cs typeface="Open Sans Bold"/>
              </a:rPr>
              <a:t>การจัดหาทีมพัฒนาโครงการ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5" id="5"/>
          <p:cNvSpPr/>
          <p:nvPr/>
        </p:nvSpPr>
        <p:spPr>
          <a:xfrm rot="0">
            <a:off x="2841964" y="9339364"/>
            <a:ext cx="15350786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3059686" y="9598566"/>
            <a:ext cx="14860377" cy="35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1"/>
              </a:lnSpc>
            </a:pPr>
            <a:r>
              <a:rPr lang="en-US" sz="2365">
                <a:solidFill>
                  <a:srgbClr val="32BD72"/>
                </a:solidFill>
                <a:latin typeface="Inter Bold"/>
              </a:rPr>
              <a:t>6. Resource, 10. Stakeholder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160" y="9593390"/>
            <a:ext cx="2334820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3. EXECUTING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203544"/>
            <a:ext cx="2307159" cy="69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20">
                <a:solidFill>
                  <a:srgbClr val="545454"/>
                </a:solidFill>
                <a:latin typeface="Inter Bold"/>
              </a:rPr>
              <a:t>INITIATING </a:t>
            </a:r>
            <a:r>
              <a:rPr lang="en-US" sz="2000" spc="20">
                <a:solidFill>
                  <a:srgbClr val="545454"/>
                </a:solidFill>
                <a:latin typeface="Inter"/>
              </a:rPr>
              <a:t>PROCESS GROUP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47445" y="1559174"/>
            <a:ext cx="1219310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545454"/>
                </a:solidFill>
                <a:latin typeface="Inter Bold"/>
              </a:rPr>
              <a:t>Project Management Outline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38856" y="5213069"/>
            <a:ext cx="2307159" cy="6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2000" spc="20">
                <a:solidFill>
                  <a:srgbClr val="545454"/>
                </a:solidFill>
                <a:latin typeface="Inter Bold"/>
              </a:rPr>
              <a:t>PLANNING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1999" spc="19">
                <a:solidFill>
                  <a:srgbClr val="545454"/>
                </a:solidFill>
                <a:latin typeface="Inter"/>
              </a:rPr>
              <a:t>PROCESS GROUP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49011" y="5213069"/>
            <a:ext cx="2307159" cy="6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2000" spc="20">
                <a:solidFill>
                  <a:srgbClr val="545454"/>
                </a:solidFill>
                <a:latin typeface="Inter Bold"/>
              </a:rPr>
              <a:t>EXECUTING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1999" spc="19">
                <a:solidFill>
                  <a:srgbClr val="545454"/>
                </a:solidFill>
                <a:latin typeface="Inter"/>
              </a:rPr>
              <a:t>PROCESS GROUP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59167" y="5213069"/>
            <a:ext cx="2307159" cy="103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2000" spc="20">
                <a:solidFill>
                  <a:srgbClr val="545454"/>
                </a:solidFill>
                <a:latin typeface="Inter Bold"/>
              </a:rPr>
              <a:t>MONITORING &amp;</a:t>
            </a:r>
          </a:p>
          <a:p>
            <a:pPr>
              <a:lnSpc>
                <a:spcPts val="2799"/>
              </a:lnSpc>
            </a:pPr>
            <a:r>
              <a:rPr lang="en-US" sz="1999" spc="19">
                <a:solidFill>
                  <a:srgbClr val="545454"/>
                </a:solidFill>
                <a:latin typeface="Inter Bold"/>
              </a:rPr>
              <a:t>CONTROLLING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1999" spc="19">
                <a:solidFill>
                  <a:srgbClr val="545454"/>
                </a:solidFill>
                <a:latin typeface="Inter"/>
              </a:rPr>
              <a:t>PROCESS GROUP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69322" y="5203544"/>
            <a:ext cx="2307159" cy="69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20">
                <a:solidFill>
                  <a:srgbClr val="545454"/>
                </a:solidFill>
                <a:latin typeface="Inter Bold"/>
              </a:rPr>
              <a:t>CLOSING </a:t>
            </a:r>
            <a:r>
              <a:rPr lang="en-US" sz="2000" spc="20">
                <a:solidFill>
                  <a:srgbClr val="545454"/>
                </a:solidFill>
                <a:latin typeface="Inter"/>
              </a:rPr>
              <a:t>PROCESS GROUP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4210756"/>
            <a:ext cx="18288000" cy="319384"/>
            <a:chOff x="0" y="0"/>
            <a:chExt cx="24384000" cy="425846"/>
          </a:xfrm>
        </p:grpSpPr>
        <p:sp>
          <p:nvSpPr>
            <p:cNvPr name="AutoShape 9" id="9"/>
            <p:cNvSpPr/>
            <p:nvPr/>
          </p:nvSpPr>
          <p:spPr>
            <a:xfrm rot="0">
              <a:off x="0" y="198953"/>
              <a:ext cx="24384000" cy="12700"/>
            </a:xfrm>
            <a:prstGeom prst="rect">
              <a:avLst/>
            </a:prstGeom>
            <a:solidFill>
              <a:srgbClr val="737373"/>
            </a:solid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371600" y="0"/>
              <a:ext cx="425846" cy="425846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ED47B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651807" y="0"/>
              <a:ext cx="425846" cy="425846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ED47B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9932015" y="0"/>
              <a:ext cx="425846" cy="425846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ED47B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4212222" y="0"/>
              <a:ext cx="425846" cy="425846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ED47B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8492430" y="0"/>
              <a:ext cx="425846" cy="425846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ED47B"/>
              </a:solidFill>
            </p:spPr>
          </p:sp>
        </p:grpSp>
      </p:grpSp>
      <p:sp>
        <p:nvSpPr>
          <p:cNvPr name="AutoShape 20" id="20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grpSp>
        <p:nvGrpSpPr>
          <p:cNvPr name="Group 21" id="21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3" id="3"/>
          <p:cNvSpPr/>
          <p:nvPr/>
        </p:nvSpPr>
        <p:spPr>
          <a:xfrm rot="0">
            <a:off x="2841964" y="9339364"/>
            <a:ext cx="15350786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3059686" y="9598566"/>
            <a:ext cx="14860377" cy="35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1"/>
              </a:lnSpc>
            </a:pPr>
            <a:r>
              <a:rPr lang="en-US" sz="2365">
                <a:solidFill>
                  <a:srgbClr val="32BD72"/>
                </a:solidFill>
                <a:latin typeface="Inter Bold"/>
              </a:rPr>
              <a:t>6. Resource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27058" y="2393180"/>
            <a:ext cx="12510165" cy="502376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04932" y="1188871"/>
            <a:ext cx="125142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545454"/>
                </a:solidFill>
                <a:cs typeface="Inter Bold"/>
              </a:rPr>
              <a:t>การจัดทัพทีมพัฒนาโครงการ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160" y="9593390"/>
            <a:ext cx="2334820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3. EXECUTING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18888" y="232889"/>
            <a:ext cx="8962315" cy="878099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517357" y="3084930"/>
            <a:ext cx="603363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45454"/>
                </a:solidFill>
                <a:cs typeface="Open Sans Bold"/>
              </a:rPr>
              <a:t>การจัดการทีมพัฒนาโครงการ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17357" y="4166870"/>
            <a:ext cx="507959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cs typeface="Open Sans"/>
              </a:rPr>
              <a:t>หน้าที่และความรับผิดชอบของเจ้าของกระบวนการปฏิบัติงานต่างๆ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6" id="6"/>
          <p:cNvSpPr/>
          <p:nvPr/>
        </p:nvSpPr>
        <p:spPr>
          <a:xfrm rot="0">
            <a:off x="2841964" y="9339364"/>
            <a:ext cx="15350786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7" id="7"/>
          <p:cNvSpPr txBox="true"/>
          <p:nvPr/>
        </p:nvSpPr>
        <p:spPr>
          <a:xfrm rot="0">
            <a:off x="3059686" y="9598566"/>
            <a:ext cx="14860377" cy="35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1"/>
              </a:lnSpc>
            </a:pPr>
            <a:r>
              <a:rPr lang="en-US" sz="2365">
                <a:solidFill>
                  <a:srgbClr val="32BD72"/>
                </a:solidFill>
                <a:latin typeface="Inter Bold"/>
              </a:rPr>
              <a:t>6. Resource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4160" y="9593390"/>
            <a:ext cx="2334820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3. EXECUTING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3" id="3"/>
          <p:cNvSpPr/>
          <p:nvPr/>
        </p:nvSpPr>
        <p:spPr>
          <a:xfrm rot="0">
            <a:off x="2841964" y="9339364"/>
            <a:ext cx="15350786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3059686" y="9598566"/>
            <a:ext cx="14860377" cy="35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1"/>
              </a:lnSpc>
            </a:pPr>
            <a:r>
              <a:rPr lang="en-US" sz="2365">
                <a:solidFill>
                  <a:srgbClr val="32BD72"/>
                </a:solidFill>
                <a:latin typeface="Inter Bold"/>
              </a:rPr>
              <a:t>1.Integration, 8.Risk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4773071" y="3625080"/>
            <a:ext cx="3498838" cy="3317077"/>
          </a:xfrm>
          <a:prstGeom prst="rect">
            <a:avLst/>
          </a:prstGeom>
          <a:solidFill>
            <a:srgbClr val="32BD72"/>
          </a:solidFill>
        </p:spPr>
      </p:sp>
      <p:sp>
        <p:nvSpPr>
          <p:cNvPr name="AutoShape 6" id="6"/>
          <p:cNvSpPr/>
          <p:nvPr/>
        </p:nvSpPr>
        <p:spPr>
          <a:xfrm rot="0">
            <a:off x="1028700" y="2792097"/>
            <a:ext cx="3498838" cy="832983"/>
          </a:xfrm>
          <a:prstGeom prst="rect">
            <a:avLst/>
          </a:prstGeom>
          <a:solidFill>
            <a:srgbClr val="2ED47B">
              <a:alpha val="19608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1028700" y="3625080"/>
            <a:ext cx="3498838" cy="3317077"/>
          </a:xfrm>
          <a:prstGeom prst="rect">
            <a:avLst/>
          </a:prstGeom>
          <a:solidFill>
            <a:srgbClr val="2ED47B"/>
          </a:solidFill>
        </p:spPr>
      </p:sp>
      <p:grpSp>
        <p:nvGrpSpPr>
          <p:cNvPr name="Group 8" id="8"/>
          <p:cNvGrpSpPr/>
          <p:nvPr/>
        </p:nvGrpSpPr>
        <p:grpSpPr>
          <a:xfrm rot="-8100000">
            <a:off x="4166348" y="4900744"/>
            <a:ext cx="682585" cy="681493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D47B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4773071" y="2792097"/>
            <a:ext cx="3498838" cy="832983"/>
          </a:xfrm>
          <a:prstGeom prst="rect">
            <a:avLst/>
          </a:prstGeom>
          <a:solidFill>
            <a:srgbClr val="2ED47B">
              <a:alpha val="19608"/>
            </a:srgbClr>
          </a:solidFill>
        </p:spPr>
      </p:sp>
      <p:sp>
        <p:nvSpPr>
          <p:cNvPr name="AutoShape 11" id="11"/>
          <p:cNvSpPr/>
          <p:nvPr/>
        </p:nvSpPr>
        <p:spPr>
          <a:xfrm rot="0">
            <a:off x="9683543" y="3486489"/>
            <a:ext cx="6538476" cy="3317077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5358757" y="985837"/>
            <a:ext cx="724320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cs typeface="Inter Bold"/>
              </a:rPr>
              <a:t>กระบวนการดำเนินงาน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90770"/>
            <a:ext cx="724320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D9D9D9"/>
                </a:solidFill>
                <a:latin typeface="Inter Bold"/>
              </a:rPr>
              <a:t>Plan 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4160" y="9593390"/>
            <a:ext cx="2334820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3. EXECUTING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9634" y="2768764"/>
            <a:ext cx="638455" cy="7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40"/>
              </a:lnSpc>
            </a:pPr>
            <a:r>
              <a:rPr lang="en-US" sz="3728">
                <a:solidFill>
                  <a:srgbClr val="32BD72"/>
                </a:solidFill>
                <a:latin typeface="Inter Bold"/>
              </a:rPr>
              <a:t>01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79634" y="3986929"/>
            <a:ext cx="2796970" cy="2262789"/>
            <a:chOff x="0" y="0"/>
            <a:chExt cx="3729294" cy="301705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815507"/>
              <a:ext cx="3729294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FFFFFF"/>
                  </a:solidFill>
                  <a:cs typeface="Inter"/>
                </a:rPr>
                <a:t>จัดวาง Layout เว็บไซต์ตาม Prototype ที่ได้ออกแบบไว้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3729294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Inter"/>
                </a:rPr>
                <a:t>Front-end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124005" y="2768764"/>
            <a:ext cx="663188" cy="7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40"/>
              </a:lnSpc>
            </a:pPr>
            <a:r>
              <a:rPr lang="en-US" sz="3728">
                <a:solidFill>
                  <a:srgbClr val="32BD72"/>
                </a:solidFill>
                <a:latin typeface="Inter Bold"/>
              </a:rPr>
              <a:t>02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124005" y="3996050"/>
            <a:ext cx="2796970" cy="3100989"/>
            <a:chOff x="0" y="0"/>
            <a:chExt cx="3729294" cy="413465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815507"/>
              <a:ext cx="3729294" cy="331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FFFFFF"/>
                  </a:solidFill>
                  <a:cs typeface="Inter"/>
                </a:rPr>
                <a:t>ทำระบบ POS โดยเริ่มจากการจัดการรายการอาหารและค่อยพัฒนาให้ครบทุกระบบ</a:t>
              </a:r>
            </a:p>
            <a:p>
              <a:pPr>
                <a:lnSpc>
                  <a:spcPts val="3359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3729294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Inter"/>
                </a:rPr>
                <a:t>Back-end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299845" y="7357236"/>
            <a:ext cx="4946452" cy="1063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545454"/>
                </a:solidFill>
                <a:cs typeface="Inter"/>
              </a:rPr>
              <a:t>ระยะเวลาในการพัฒนา 4</a:t>
            </a:r>
            <a:r>
              <a:rPr lang="en-US" sz="2399">
                <a:solidFill>
                  <a:srgbClr val="545454"/>
                </a:solidFill>
                <a:latin typeface="Inter"/>
              </a:rPr>
              <a:t> เดือน 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545454"/>
                </a:solidFill>
                <a:latin typeface="Inter"/>
              </a:rPr>
              <a:t>(ตั้งแต่ มีนาคม 2564 - มิถุนายน 2564)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399">
                <a:solidFill>
                  <a:srgbClr val="545454"/>
                </a:solidFill>
                <a:cs typeface="Inter"/>
              </a:rPr>
              <a:t>ด้วยงบประมาณ 590,000 บาท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83543" y="1990770"/>
            <a:ext cx="653847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D9D9D9"/>
                </a:solidFill>
                <a:latin typeface="Inter Bold"/>
              </a:rPr>
              <a:t>Plan B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16091" y="3800712"/>
            <a:ext cx="5871003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20">
                <a:solidFill>
                  <a:srgbClr val="FFFFFF"/>
                </a:solidFill>
                <a:latin typeface="Inter"/>
              </a:rPr>
              <a:t>Plan B คือ </a:t>
            </a:r>
            <a:r>
              <a:rPr lang="en-US" sz="2400" spc="120">
                <a:solidFill>
                  <a:srgbClr val="FFFFFF"/>
                </a:solidFill>
                <a:cs typeface="Inter Bold"/>
              </a:rPr>
              <a:t>แผนไม่ปกติ </a:t>
            </a:r>
            <a:r>
              <a:rPr lang="en-US" sz="2400" spc="120">
                <a:solidFill>
                  <a:srgbClr val="FFFFFF"/>
                </a:solidFill>
                <a:cs typeface="Inter"/>
              </a:rPr>
              <a:t>หรือ </a:t>
            </a:r>
            <a:r>
              <a:rPr lang="en-US" sz="2400" spc="120">
                <a:solidFill>
                  <a:srgbClr val="FFFFFF"/>
                </a:solidFill>
                <a:cs typeface="Inter Bold"/>
              </a:rPr>
              <a:t>แผนฉุกเฉิน </a:t>
            </a:r>
            <a:r>
              <a:rPr lang="en-US" sz="2400" spc="120">
                <a:solidFill>
                  <a:srgbClr val="FFFFFF"/>
                </a:solidFill>
                <a:cs typeface="Inter"/>
              </a:rPr>
              <a:t>ที่	รองรับปัญหาและอุปสรรคที่คาดว่าจะเกิดขึ้นพร้อมทั้งแนวทางการแก้ไขปัญหา และเตรียมพร้อมอยู่เสมอสำหรับความเสี่ยงที่จะเกิดขึ้น</a:t>
            </a:r>
          </a:p>
          <a:p>
            <a:pPr>
              <a:lnSpc>
                <a:spcPts val="3359"/>
              </a:lnSpc>
            </a:pPr>
            <a:r>
              <a:rPr lang="en-US" sz="1200" spc="60">
                <a:solidFill>
                  <a:srgbClr val="FFFFFF"/>
                </a:solidFill>
                <a:cs typeface="Inter"/>
              </a:rPr>
              <a:t>โดยเป้าหมายเหมือนกันทุกอย่างกับแผน A ต่างกันที่เวลาดำเนินงาน</a:t>
            </a:r>
          </a:p>
          <a:p>
            <a:pPr>
              <a:lnSpc>
                <a:spcPts val="3359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r="0" t="0" b="0"/>
                </a:stretch>
              </a:blipFill>
            </p:spPr>
          </p:sp>
        </p:grpSp>
      </p:grpSp>
      <p:sp>
        <p:nvSpPr>
          <p:cNvPr name="AutoShape 30" id="30"/>
          <p:cNvSpPr/>
          <p:nvPr/>
        </p:nvSpPr>
        <p:spPr>
          <a:xfrm rot="0">
            <a:off x="9683543" y="2792097"/>
            <a:ext cx="6538476" cy="832983"/>
          </a:xfrm>
          <a:prstGeom prst="rect">
            <a:avLst/>
          </a:prstGeom>
          <a:solidFill>
            <a:srgbClr val="2ED47B">
              <a:alpha val="19608"/>
            </a:srgbClr>
          </a:solid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3" id="3"/>
          <p:cNvSpPr/>
          <p:nvPr/>
        </p:nvSpPr>
        <p:spPr>
          <a:xfrm rot="0">
            <a:off x="2841964" y="9339364"/>
            <a:ext cx="15350786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3059686" y="9598566"/>
            <a:ext cx="14860377" cy="35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1"/>
              </a:lnSpc>
            </a:pPr>
            <a:r>
              <a:rPr lang="en-US" sz="2365">
                <a:solidFill>
                  <a:srgbClr val="32BD72"/>
                </a:solidFill>
                <a:latin typeface="Inter Bold"/>
              </a:rPr>
              <a:t>5.Quality, 7.Communications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69387" y="5103831"/>
            <a:ext cx="697242" cy="8202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08808" y="5087425"/>
            <a:ext cx="870653" cy="8271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68870" y="3484230"/>
            <a:ext cx="870946" cy="87094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07865" y="3584584"/>
            <a:ext cx="820284" cy="82028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06173" y="3706169"/>
            <a:ext cx="820284" cy="61521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53043" y="3579251"/>
            <a:ext cx="982183" cy="77592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26020" y="5086058"/>
            <a:ext cx="870946" cy="82848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58387" y="5139377"/>
            <a:ext cx="772452" cy="73962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34160" y="9593390"/>
            <a:ext cx="2334820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3. EXECUTING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82100" y="1882045"/>
            <a:ext cx="81153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Inter Bold"/>
              </a:rPr>
              <a:t>Communications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882045"/>
            <a:ext cx="80772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Inter Bold"/>
              </a:rPr>
              <a:t>Quality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67300" y="3886419"/>
            <a:ext cx="3743455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37373"/>
                </a:solidFill>
                <a:cs typeface="Inter"/>
              </a:rPr>
              <a:t>เป้าหมาย: Scope ตามกรอบกำหนด &amp; Quality ได้คุณภาพ ตาม resource ทรัพยากรที่มี, Time ในเวลาที่กำหนด, และ Cost ในงบ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00736" y="3716443"/>
            <a:ext cx="2482457" cy="2469741"/>
            <a:chOff x="0" y="0"/>
            <a:chExt cx="3309942" cy="3292988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3309942" cy="2866410"/>
              <a:chOff x="0" y="0"/>
              <a:chExt cx="6350000" cy="54991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r="r" b="b" t="t" l="l"/>
                <a:pathLst>
                  <a:path h="5499100" w="63500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2ED47B">
                  <a:alpha val="40000"/>
                </a:srgbClr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120232" y="1147742"/>
              <a:ext cx="1069479" cy="1317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8"/>
                </a:lnSpc>
              </a:pPr>
              <a:r>
                <a:rPr lang="en-US" sz="1913">
                  <a:solidFill>
                    <a:srgbClr val="000000"/>
                  </a:solidFill>
                  <a:latin typeface="Inter"/>
                </a:rPr>
                <a:t>Scope</a:t>
              </a:r>
            </a:p>
            <a:p>
              <a:pPr algn="ctr">
                <a:lnSpc>
                  <a:spcPts val="2678"/>
                </a:lnSpc>
              </a:pPr>
              <a:r>
                <a:rPr lang="en-US" sz="1913">
                  <a:solidFill>
                    <a:srgbClr val="000000"/>
                  </a:solidFill>
                  <a:latin typeface="Inter"/>
                </a:rPr>
                <a:t>&amp;</a:t>
              </a:r>
            </a:p>
            <a:p>
              <a:pPr algn="ctr">
                <a:lnSpc>
                  <a:spcPts val="2678"/>
                </a:lnSpc>
              </a:pPr>
              <a:r>
                <a:rPr lang="en-US" sz="1913">
                  <a:solidFill>
                    <a:srgbClr val="000000"/>
                  </a:solidFill>
                  <a:latin typeface="Inter"/>
                </a:rPr>
                <a:t>Quality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3592533">
              <a:off x="2435634" y="1137474"/>
              <a:ext cx="743521" cy="414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37"/>
                </a:lnSpc>
              </a:pPr>
              <a:r>
                <a:rPr lang="en-US" sz="1883">
                  <a:solidFill>
                    <a:srgbClr val="000000"/>
                  </a:solidFill>
                  <a:latin typeface="Inter"/>
                </a:rPr>
                <a:t>Time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-3578817">
              <a:off x="-182183" y="1156713"/>
              <a:ext cx="1260521" cy="376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4"/>
                </a:lnSpc>
                <a:spcBef>
                  <a:spcPct val="0"/>
                </a:spcBef>
              </a:pPr>
              <a:r>
                <a:rPr lang="en-US" sz="1674">
                  <a:solidFill>
                    <a:srgbClr val="000000"/>
                  </a:solidFill>
                  <a:latin typeface="Inter"/>
                </a:rPr>
                <a:t>R</a:t>
              </a:r>
              <a:r>
                <a:rPr lang="en-US" sz="1674">
                  <a:solidFill>
                    <a:srgbClr val="000000"/>
                  </a:solidFill>
                  <a:latin typeface="Inter"/>
                </a:rPr>
                <a:t>esource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01781" y="2916693"/>
              <a:ext cx="706380" cy="376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4"/>
                </a:lnSpc>
                <a:spcBef>
                  <a:spcPct val="0"/>
                </a:spcBef>
              </a:pPr>
              <a:r>
                <a:rPr lang="en-US" sz="1674">
                  <a:solidFill>
                    <a:srgbClr val="000000"/>
                  </a:solidFill>
                  <a:latin typeface="Inter"/>
                </a:rPr>
                <a:t>Cost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D4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2359" y="3510945"/>
            <a:ext cx="7663282" cy="3265109"/>
            <a:chOff x="0" y="0"/>
            <a:chExt cx="10217709" cy="43534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81714"/>
              <a:ext cx="10217709" cy="337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</a:pPr>
              <a:r>
                <a:rPr lang="en-US" sz="5600">
                  <a:solidFill>
                    <a:srgbClr val="FAFAFA"/>
                  </a:solidFill>
                  <a:latin typeface="Inter Bold"/>
                </a:rPr>
                <a:t>PROJECT MONITORING &amp; CONTROLLING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0217709" cy="557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4"/>
                </a:lnSpc>
              </a:pPr>
              <a:r>
                <a:rPr lang="en-US" sz="2775" spc="804">
                  <a:solidFill>
                    <a:srgbClr val="FAFAFA"/>
                  </a:solidFill>
                  <a:latin typeface="Raleway Bold"/>
                </a:rPr>
                <a:t>4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21276" y="221276"/>
              <a:ext cx="4050240" cy="4050240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43023" y="2299194"/>
            <a:ext cx="4650913" cy="640401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2915" y="1973670"/>
            <a:ext cx="4951327" cy="1165866"/>
            <a:chOff x="0" y="0"/>
            <a:chExt cx="2803512" cy="66013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803512" cy="660130"/>
            </a:xfrm>
            <a:custGeom>
              <a:avLst/>
              <a:gdLst/>
              <a:ahLst/>
              <a:cxnLst/>
              <a:rect r="r" b="b" t="t" l="l"/>
              <a:pathLst>
                <a:path h="660130" w="2803512">
                  <a:moveTo>
                    <a:pt x="0" y="0"/>
                  </a:moveTo>
                  <a:lnTo>
                    <a:pt x="2803512" y="0"/>
                  </a:lnTo>
                  <a:lnTo>
                    <a:pt x="2803512" y="660130"/>
                  </a:lnTo>
                  <a:lnTo>
                    <a:pt x="0" y="660130"/>
                  </a:lnTo>
                  <a:close/>
                </a:path>
              </a:pathLst>
            </a:custGeom>
            <a:solidFill>
              <a:srgbClr val="2ED47B">
                <a:alpha val="27843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002998" y="2477895"/>
            <a:ext cx="3917066" cy="268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383838"/>
                </a:solidFill>
                <a:cs typeface="Inter Bold"/>
              </a:rPr>
              <a:t>รายงาน</a:t>
            </a:r>
          </a:p>
          <a:p>
            <a:pPr>
              <a:lnSpc>
                <a:spcPts val="5280"/>
              </a:lnSpc>
            </a:pPr>
            <a:r>
              <a:rPr lang="en-US" sz="4800">
                <a:solidFill>
                  <a:srgbClr val="383838"/>
                </a:solidFill>
                <a:cs typeface="Inter Bold"/>
              </a:rPr>
              <a:t>ความก้าวหน้า</a:t>
            </a:r>
          </a:p>
          <a:p>
            <a:pPr>
              <a:lnSpc>
                <a:spcPts val="5280"/>
              </a:lnSpc>
            </a:pPr>
            <a:r>
              <a:rPr lang="en-US" sz="4800">
                <a:solidFill>
                  <a:srgbClr val="383838"/>
                </a:solidFill>
                <a:cs typeface="Inter"/>
              </a:rPr>
              <a:t>เพื่อการประเมินโครงการ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9471" y="3344299"/>
            <a:ext cx="519930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1B1B1B"/>
                </a:solidFill>
                <a:cs typeface="Inter"/>
              </a:rPr>
              <a:t>การวิเคราะห์รายละเอียดของโครงการ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9471" y="4233828"/>
            <a:ext cx="519930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1B1B1B"/>
                </a:solidFill>
                <a:cs typeface="Inter"/>
              </a:rPr>
              <a:t>การรวบรวมความต้องการของ ผู้ใช้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9471" y="5111733"/>
            <a:ext cx="519930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1B1B1B"/>
                </a:solidFill>
                <a:cs typeface="Inter"/>
              </a:rPr>
              <a:t>การพัฒนาระบบ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9471" y="6027388"/>
            <a:ext cx="530933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1B1B1B"/>
                </a:solidFill>
                <a:cs typeface="Inter"/>
              </a:rPr>
              <a:t>การทดสอบการทำงานของระบบ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9471" y="6859520"/>
            <a:ext cx="530933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1B1B1B"/>
                </a:solidFill>
                <a:cs typeface="Inter"/>
              </a:rPr>
              <a:t>การส่งมอบโครงการ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9471" y="7763666"/>
            <a:ext cx="530933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1B1B1B"/>
                </a:solidFill>
                <a:cs typeface="Inter"/>
              </a:rPr>
              <a:t>การติดตามผล และการดูแลรักษาระบบ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89993" y="2241324"/>
            <a:ext cx="103911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cs typeface="Inter Bold"/>
              </a:rPr>
              <a:t>ร้อยละ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73550" y="2241324"/>
            <a:ext cx="174158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cs typeface="Inter Bold"/>
              </a:rPr>
              <a:t>ร้อยละสะสม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69865" y="3319011"/>
            <a:ext cx="47937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10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04655" y="3319011"/>
            <a:ext cx="47937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10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84712" y="5966475"/>
            <a:ext cx="51926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75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69865" y="4208540"/>
            <a:ext cx="47937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10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75634" y="4208540"/>
            <a:ext cx="53741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20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34220" y="5086445"/>
            <a:ext cx="55066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40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72285" y="5086445"/>
            <a:ext cx="54411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60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72916" y="5966475"/>
            <a:ext cx="47327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15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6601" y="6912165"/>
            <a:ext cx="53548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85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69865" y="6912165"/>
            <a:ext cx="47937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10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93555" y="7851936"/>
            <a:ext cx="70157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100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72916" y="7851936"/>
            <a:ext cx="47327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ED47B"/>
                </a:solidFill>
                <a:latin typeface="Inter"/>
              </a:rPr>
              <a:t>15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23822" y="2277837"/>
            <a:ext cx="124063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cs typeface="Inter Bold"/>
              </a:rPr>
              <a:t>กิจกรรม</a:t>
            </a:r>
          </a:p>
        </p:txBody>
      </p:sp>
      <p:sp>
        <p:nvSpPr>
          <p:cNvPr name="AutoShape 26" id="26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27" id="27"/>
          <p:cNvSpPr/>
          <p:nvPr/>
        </p:nvSpPr>
        <p:spPr>
          <a:xfrm rot="0">
            <a:off x="6988780" y="9339364"/>
            <a:ext cx="112039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28" id="28"/>
          <p:cNvSpPr txBox="true"/>
          <p:nvPr/>
        </p:nvSpPr>
        <p:spPr>
          <a:xfrm rot="0">
            <a:off x="334160" y="9593390"/>
            <a:ext cx="6764644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4. PROJECT MONITORING &amp; CONTROLLING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21276" y="221276"/>
              <a:ext cx="4050240" cy="4050240"/>
            </a:xfrm>
            <a:prstGeom prst="rect">
              <a:avLst/>
            </a:prstGeom>
          </p:spPr>
        </p:pic>
      </p:grpSp>
      <p:sp>
        <p:nvSpPr>
          <p:cNvPr name="TextBox 32" id="32"/>
          <p:cNvSpPr txBox="true"/>
          <p:nvPr/>
        </p:nvSpPr>
        <p:spPr>
          <a:xfrm rot="0">
            <a:off x="7257697" y="9593390"/>
            <a:ext cx="14860377" cy="35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1"/>
              </a:lnSpc>
            </a:pPr>
            <a:r>
              <a:rPr lang="en-US" sz="2365">
                <a:solidFill>
                  <a:srgbClr val="32BD72"/>
                </a:solidFill>
                <a:latin typeface="Inter Bold"/>
              </a:rPr>
              <a:t>2. Scope, 3. Schedule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91889" y="1870386"/>
            <a:ext cx="4490667" cy="4184174"/>
            <a:chOff x="0" y="0"/>
            <a:chExt cx="5987556" cy="557889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6675"/>
              <a:ext cx="5987556" cy="634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42725"/>
                  </a:solidFill>
                  <a:cs typeface="Inter Bold"/>
                </a:rPr>
                <a:t>ปัญหาที่เกิดขึ้น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142153"/>
              <a:ext cx="5987556" cy="4436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42725"/>
                  </a:solidFill>
                  <a:cs typeface="Inter"/>
                </a:rPr>
                <a:t>ปัญหาในการดำเนินงาน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42725"/>
                  </a:solidFill>
                  <a:cs typeface="Inter"/>
                </a:rPr>
                <a:t>การดำเนินงานจริงอาจเกิดปัญหาได้หากขาดความเป็นเข้าใจร่วมกัน ซึ่งส่งผลให้การดำเนินงานไม่เป็นไปในทิศทางเดียวกัน ส่วนหนึ่งอาจมาจากไม่มีการจัดทำเอกสารการดำเนินงานไว้เป็นลายลักษณ์อักษร ขาดการทำงานที่เป็นระบบระเบียบ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51669" y="1870386"/>
            <a:ext cx="4499337" cy="4184174"/>
            <a:chOff x="0" y="0"/>
            <a:chExt cx="5999116" cy="55788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5999116" cy="634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42725"/>
                  </a:solidFill>
                  <a:cs typeface="Inter Bold"/>
                </a:rPr>
                <a:t>แนวทางการแก้ไขปัญหา</a:t>
              </a:r>
              <a:r>
                <a:rPr lang="en-US" sz="1423">
                  <a:solidFill>
                    <a:srgbClr val="242725"/>
                  </a:solidFill>
                  <a:latin typeface="Arimo"/>
                </a:rPr>
                <a:t>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42153"/>
              <a:ext cx="5999116" cy="4436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42725"/>
                  </a:solidFill>
                  <a:cs typeface="Inter"/>
                </a:rPr>
                <a:t>จะต้องกำหนดขอบเขตความรับผิดชอบในแต่ละส่วนงานให้ชัดเจน 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42725"/>
                  </a:solidFill>
                  <a:cs typeface="Inter"/>
                </a:rPr>
                <a:t>จัดทำเอกสารการดำเนินงานให้เป็นลายลักษณ์อักษรทั้งนี้เพื่อความง่ายในการตรวจสอบหากเกิดข้อผิดพลาด และยังเป็นแนวทางให้กับทีมผู้พัฒนาดำเนินงานไปในทิศทางเดียวกัน 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9" id="9"/>
          <p:cNvSpPr/>
          <p:nvPr/>
        </p:nvSpPr>
        <p:spPr>
          <a:xfrm rot="0">
            <a:off x="6988780" y="9339364"/>
            <a:ext cx="112039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334160" y="9593390"/>
            <a:ext cx="6764644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4. PROJECT MONITORING &amp; CONTROLLING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98804" y="9593390"/>
            <a:ext cx="10821260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8. Risks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21276" y="221276"/>
              <a:ext cx="4050240" cy="4050240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6351006" y="5248740"/>
            <a:ext cx="2912577" cy="2839113"/>
            <a:chOff x="0" y="0"/>
            <a:chExt cx="4589780" cy="4578350"/>
          </a:xfrm>
        </p:grpSpPr>
        <p:sp>
          <p:nvSpPr>
            <p:cNvPr name="Freeform 16" id="16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r="r" b="b" t="t" l="l"/>
              <a:pathLst>
                <a:path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r="r" b="b" t="t" l="l"/>
              <a:pathLst>
                <a:path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098804" y="687167"/>
            <a:ext cx="4056527" cy="78576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5" t="0" r="25" b="0"/>
          <a:stretch>
            <a:fillRect/>
          </a:stretch>
        </p:blipFill>
        <p:spPr>
          <a:xfrm flipH="false" flipV="false" rot="0">
            <a:off x="2009367" y="238077"/>
            <a:ext cx="6730434" cy="880237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760633" y="1403760"/>
            <a:ext cx="6272416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cs typeface="Inter Bold"/>
              </a:rPr>
              <a:t>แบบฟอร์ม</a:t>
            </a: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cs typeface="Inter Bold"/>
              </a:rPr>
              <a:t>ขอปรับเปลี่ยนงาน</a:t>
            </a: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cs typeface="Inter Bold"/>
              </a:rPr>
              <a:t>ของโครงการ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27253" y="3470046"/>
            <a:ext cx="6551380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cs typeface="Aileron Regular"/>
              </a:rPr>
              <a:t>มีความจำเป็นที่จะต้องร้องขอการเปลี่ยนแปลง การ ทดสอบระบบแบบเดิม เพื่อทำให้การทดสอบระบบมีความครอบคลุมระบบในทุก ๆ ส่วน และแม่นยำและมีประสิทธิภาพมากยิ่งขึ้น  โดยการเปลี่ยน Test เป็นแบบ System , Integration, Unit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6" id="6"/>
          <p:cNvSpPr/>
          <p:nvPr/>
        </p:nvSpPr>
        <p:spPr>
          <a:xfrm rot="0">
            <a:off x="6988780" y="9339364"/>
            <a:ext cx="112039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7" id="7"/>
          <p:cNvSpPr txBox="true"/>
          <p:nvPr/>
        </p:nvSpPr>
        <p:spPr>
          <a:xfrm rot="0">
            <a:off x="334160" y="9593390"/>
            <a:ext cx="6764644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4. PROJECT MONITORING &amp; CONTROLLING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57697" y="9593390"/>
            <a:ext cx="14860377" cy="35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1"/>
              </a:lnSpc>
            </a:pPr>
            <a:r>
              <a:rPr lang="en-US" sz="2365">
                <a:solidFill>
                  <a:srgbClr val="32BD72"/>
                </a:solidFill>
                <a:latin typeface="Inter Bold"/>
              </a:rPr>
              <a:t>8. Risks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21276" y="221276"/>
              <a:ext cx="4050240" cy="4050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D4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2359" y="4142555"/>
            <a:ext cx="7663282" cy="2001890"/>
            <a:chOff x="0" y="0"/>
            <a:chExt cx="10217709" cy="26691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91239"/>
              <a:ext cx="10217709" cy="1677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23"/>
                </a:lnSpc>
              </a:pPr>
              <a:r>
                <a:rPr lang="en-US" sz="8324">
                  <a:solidFill>
                    <a:srgbClr val="FAFAFA"/>
                  </a:solidFill>
                  <a:latin typeface="Inter Bold"/>
                </a:rPr>
                <a:t>CLOSING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0217709" cy="557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4"/>
                </a:lnSpc>
              </a:pPr>
              <a:r>
                <a:rPr lang="en-US" sz="2775" spc="804">
                  <a:solidFill>
                    <a:srgbClr val="FAFAFA"/>
                  </a:solidFill>
                  <a:latin typeface="Raleway Bold"/>
                </a:rPr>
                <a:t>5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25881" y="2727504"/>
            <a:ext cx="6304984" cy="62576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3" id="3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1. Integration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415787" y="1209035"/>
            <a:ext cx="1312986" cy="1312986"/>
            <a:chOff x="0" y="0"/>
            <a:chExt cx="1750648" cy="175064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750648" cy="1750648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BEBEB"/>
              </a:solidFill>
            </p:spPr>
          </p:sp>
        </p:grp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29268" y="476306"/>
              <a:ext cx="892113" cy="798036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355994" y="2741051"/>
            <a:ext cx="4345953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545454"/>
                </a:solidFill>
                <a:latin typeface="Inter Bold"/>
              </a:rPr>
              <a:t>Lesson</a:t>
            </a:r>
          </a:p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545454"/>
                </a:solidFill>
                <a:latin typeface="Inter Bold"/>
              </a:rPr>
              <a:t>&amp; Learn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5. CLOSING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087581" y="1209035"/>
            <a:ext cx="5330559" cy="1748790"/>
            <a:chOff x="0" y="0"/>
            <a:chExt cx="7107412" cy="233172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710741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45454"/>
                  </a:solidFill>
                  <a:cs typeface="Inter Bold"/>
                </a:rPr>
                <a:t>ปัญหาการวางแผนงาน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88975"/>
              <a:ext cx="7107412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45454"/>
                  </a:solidFill>
                  <a:cs typeface="Inter"/>
                </a:rPr>
                <a:t>วัตถุประสงค์ไม่ชัดเจน ขอบเขตกว้างเกินไป ความต้องการไม่ตรงกับความต้องการจริงของผู้ใช้งาน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15787" y="3243575"/>
            <a:ext cx="6866566" cy="3009359"/>
            <a:chOff x="0" y="0"/>
            <a:chExt cx="2471813" cy="1083303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471813" cy="1083303"/>
            </a:xfrm>
            <a:custGeom>
              <a:avLst/>
              <a:gdLst/>
              <a:ahLst/>
              <a:cxnLst/>
              <a:rect r="r" b="b" t="t" l="l"/>
              <a:pathLst>
                <a:path h="1083303" w="2471813">
                  <a:moveTo>
                    <a:pt x="0" y="0"/>
                  </a:moveTo>
                  <a:lnTo>
                    <a:pt x="2471813" y="0"/>
                  </a:lnTo>
                  <a:lnTo>
                    <a:pt x="2471813" y="1083303"/>
                  </a:lnTo>
                  <a:lnTo>
                    <a:pt x="0" y="1083303"/>
                  </a:lnTo>
                  <a:close/>
                </a:path>
              </a:pathLst>
            </a:custGeom>
            <a:solidFill>
              <a:srgbClr val="2ED47B">
                <a:alpha val="19608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688824" y="3953266"/>
            <a:ext cx="6320492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42725"/>
                </a:solidFill>
                <a:cs typeface="Inter"/>
              </a:rPr>
              <a:t>ทำแผนผังระยะเวลา ที่ชัดเจนเกี่ยวกับขั้นตอนต่าง ๆ ในการดำเนินงาน ใช้ตัวชี้วัดถึงความสำเร็จของโครงการประกอบด้วย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1200">
                <a:solidFill>
                  <a:srgbClr val="242725"/>
                </a:solidFill>
                <a:cs typeface="Arimo"/>
              </a:rPr>
              <a:t>ใช้วิธีที่หลากหลายในการรวบรวมความต้องการจากผู้ใช้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02236" y="3319536"/>
            <a:ext cx="61070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cs typeface="Inter Bold"/>
              </a:rPr>
              <a:t>แนวทางการแก้ไขปัญหา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D4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2359" y="4142555"/>
            <a:ext cx="7663282" cy="2001890"/>
            <a:chOff x="0" y="0"/>
            <a:chExt cx="10217709" cy="26691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91239"/>
              <a:ext cx="10217709" cy="1677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23"/>
                </a:lnSpc>
              </a:pPr>
              <a:r>
                <a:rPr lang="en-US" sz="8325">
                  <a:solidFill>
                    <a:srgbClr val="FAFAFA"/>
                  </a:solidFill>
                  <a:latin typeface="Inter Bold"/>
                </a:rPr>
                <a:t>INITIATING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0217709" cy="557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4"/>
                </a:lnSpc>
              </a:pPr>
              <a:r>
                <a:rPr lang="en-US" sz="2775" spc="804">
                  <a:solidFill>
                    <a:srgbClr val="FAFAFA"/>
                  </a:solidFill>
                  <a:latin typeface="Raleway 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16457" y="216457"/>
              <a:ext cx="4059878" cy="405987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570548" y="2917653"/>
            <a:ext cx="3483621" cy="56300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3" id="3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1. Integration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459869" y="3596640"/>
            <a:ext cx="6866566" cy="2196580"/>
            <a:chOff x="0" y="0"/>
            <a:chExt cx="2471813" cy="79072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471813" cy="790721"/>
            </a:xfrm>
            <a:custGeom>
              <a:avLst/>
              <a:gdLst/>
              <a:ahLst/>
              <a:cxnLst/>
              <a:rect r="r" b="b" t="t" l="l"/>
              <a:pathLst>
                <a:path h="790721" w="2471813">
                  <a:moveTo>
                    <a:pt x="0" y="0"/>
                  </a:moveTo>
                  <a:lnTo>
                    <a:pt x="2471813" y="0"/>
                  </a:lnTo>
                  <a:lnTo>
                    <a:pt x="2471813" y="790721"/>
                  </a:lnTo>
                  <a:lnTo>
                    <a:pt x="0" y="790721"/>
                  </a:lnTo>
                  <a:close/>
                </a:path>
              </a:pathLst>
            </a:custGeom>
            <a:solidFill>
              <a:srgbClr val="2ED47B">
                <a:alpha val="19608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1312986" cy="131298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3596640"/>
            <a:ext cx="6866566" cy="3866724"/>
            <a:chOff x="0" y="0"/>
            <a:chExt cx="2471813" cy="1391936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471813" cy="1391936"/>
            </a:xfrm>
            <a:custGeom>
              <a:avLst/>
              <a:gdLst/>
              <a:ahLst/>
              <a:cxnLst/>
              <a:rect r="r" b="b" t="t" l="l"/>
              <a:pathLst>
                <a:path h="1391936" w="2471813">
                  <a:moveTo>
                    <a:pt x="0" y="0"/>
                  </a:moveTo>
                  <a:lnTo>
                    <a:pt x="2471813" y="0"/>
                  </a:lnTo>
                  <a:lnTo>
                    <a:pt x="2471813" y="1391936"/>
                  </a:lnTo>
                  <a:lnTo>
                    <a:pt x="0" y="1391936"/>
                  </a:lnTo>
                  <a:close/>
                </a:path>
              </a:pathLst>
            </a:custGeom>
            <a:solidFill>
              <a:srgbClr val="2ED47B">
                <a:alpha val="19608"/>
              </a:srgbClr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3273" y="1371625"/>
            <a:ext cx="643841" cy="643841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8324081" y="1028700"/>
            <a:ext cx="1312986" cy="1312986"/>
            <a:chOff x="0" y="0"/>
            <a:chExt cx="1750648" cy="175064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750648" cy="1750648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BEBEB"/>
              </a:solidFill>
            </p:spPr>
          </p:sp>
        </p:grp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13719" y="571729"/>
              <a:ext cx="923211" cy="629462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1301737" y="4306331"/>
            <a:ext cx="6320492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42725"/>
                </a:solidFill>
                <a:cs typeface="Inter"/>
              </a:rPr>
              <a:t>จะต้องสรรหางบประมาณจากแหล่งต่าง ๆ ให้เพียงพอตลอดการดำเนินโครงการ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42725"/>
                </a:solidFill>
                <a:cs typeface="Inter"/>
              </a:rPr>
              <a:t>ในส่วนของบุคลากรที่ดำเนินงานในส่วนนั้น ควรมีความสามารถ ประสบการณ์ และความถนัดในด้านนั้น ๆ โดยเฉพาะ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42725"/>
                </a:solidFill>
                <a:cs typeface="Inter"/>
              </a:rPr>
              <a:t>การจัดสรรงบประมาณควรคำนึงถึงความสอดคล้องและเหมาะสมกับงานในส่วนนั้น ๆ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5. CLOSING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95876" y="1028700"/>
            <a:ext cx="5330559" cy="2282190"/>
            <a:chOff x="0" y="0"/>
            <a:chExt cx="7107412" cy="304292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7107412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45454"/>
                  </a:solidFill>
                  <a:cs typeface="Inter Bold"/>
                </a:rPr>
                <a:t>ปัญหาการสื่อสารหรือการประสานงาน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400175"/>
              <a:ext cx="7107412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45454"/>
                  </a:solidFill>
                  <a:cs typeface="Inter"/>
                </a:rPr>
                <a:t>ไม่มีผู้ที่มีหน้าที่คอยประสานงานกับฝ่ายต่าง ๆ ภายในทีมที่ชัดเจน ทำให้การสื่อสารคลาดเคลื่อน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732906" y="4306331"/>
            <a:ext cx="632049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42725"/>
                </a:solidFill>
                <a:cs typeface="Inter"/>
              </a:rPr>
              <a:t>ควรมีผู้ประสานงานที่เหมาะสมกับหน้าที่ในแต่ละส่วนงานหรือเหมาะสมกับโครงการนั้น ๆ เพื่อความเข้าใจตรงกันระหว่าง</a:t>
            </a:r>
            <a:r>
              <a:rPr lang="en-US" sz="2400">
                <a:solidFill>
                  <a:srgbClr val="242725"/>
                </a:solidFill>
                <a:cs typeface="Inter"/>
              </a:rPr>
              <a:t>ทีม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46318" y="3672601"/>
            <a:ext cx="61070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cs typeface="Inter Bold"/>
              </a:rPr>
              <a:t>แนวทางการแก้ไขปัญหา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564707" y="1028700"/>
            <a:ext cx="5330559" cy="1329690"/>
            <a:chOff x="0" y="0"/>
            <a:chExt cx="7107412" cy="177292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710741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45454"/>
                  </a:solidFill>
                  <a:cs typeface="Inter Bold"/>
                </a:rPr>
                <a:t>ปัญหาการจัดสรรทรัพยากร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88975"/>
              <a:ext cx="7107412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45454"/>
                  </a:solidFill>
                  <a:cs typeface="Inter"/>
                </a:rPr>
                <a:t>อาจเกิดการคำนวณงบประมาณในการจัดสรรทรัพยากรที่ไม่เพียงพอ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515150" y="3672601"/>
            <a:ext cx="61070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cs typeface="Inter Bold"/>
              </a:rPr>
              <a:t>แนวทางการแก้ไขปัญหา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3" id="3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1. Integration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459869" y="3596640"/>
            <a:ext cx="6866566" cy="3406829"/>
            <a:chOff x="0" y="0"/>
            <a:chExt cx="2471813" cy="122638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471813" cy="1226384"/>
            </a:xfrm>
            <a:custGeom>
              <a:avLst/>
              <a:gdLst/>
              <a:ahLst/>
              <a:cxnLst/>
              <a:rect r="r" b="b" t="t" l="l"/>
              <a:pathLst>
                <a:path h="1226384" w="2471813">
                  <a:moveTo>
                    <a:pt x="0" y="0"/>
                  </a:moveTo>
                  <a:lnTo>
                    <a:pt x="2471813" y="0"/>
                  </a:lnTo>
                  <a:lnTo>
                    <a:pt x="2471813" y="1226384"/>
                  </a:lnTo>
                  <a:lnTo>
                    <a:pt x="0" y="1226384"/>
                  </a:lnTo>
                  <a:close/>
                </a:path>
              </a:pathLst>
            </a:custGeom>
            <a:solidFill>
              <a:srgbClr val="2ED47B">
                <a:alpha val="19608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1312986" cy="131298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3596640"/>
            <a:ext cx="6866566" cy="3866724"/>
            <a:chOff x="0" y="0"/>
            <a:chExt cx="2471813" cy="1391936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471813" cy="1391936"/>
            </a:xfrm>
            <a:custGeom>
              <a:avLst/>
              <a:gdLst/>
              <a:ahLst/>
              <a:cxnLst/>
              <a:rect r="r" b="b" t="t" l="l"/>
              <a:pathLst>
                <a:path h="1391936" w="2471813">
                  <a:moveTo>
                    <a:pt x="0" y="0"/>
                  </a:moveTo>
                  <a:lnTo>
                    <a:pt x="2471813" y="0"/>
                  </a:lnTo>
                  <a:lnTo>
                    <a:pt x="2471813" y="1391936"/>
                  </a:lnTo>
                  <a:lnTo>
                    <a:pt x="0" y="1391936"/>
                  </a:lnTo>
                  <a:close/>
                </a:path>
              </a:pathLst>
            </a:custGeom>
            <a:solidFill>
              <a:srgbClr val="2ED47B">
                <a:alpha val="19608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324081" y="1028700"/>
            <a:ext cx="1312986" cy="131298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01737" y="4306331"/>
            <a:ext cx="6320492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42725"/>
                </a:solidFill>
                <a:cs typeface="Inter"/>
              </a:rPr>
              <a:t>จะต้องกำหนดขอบเขตความรับผิดชอบในแต่ละส่วนงานให้ชัดเจน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42725"/>
                </a:solidFill>
                <a:cs typeface="Inter"/>
              </a:rPr>
              <a:t>ควรจัดทำเอกสารการดำเนินงานให้เป็นลายลักษณ์อักษรทั้งนี้เพื่อความง่ายในการตรวจสอบหากเกิดข้อผิดพลาด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42725"/>
                </a:solidFill>
                <a:cs typeface="Inter"/>
              </a:rPr>
              <a:t>ควรเลือกบุคลากรที่มีความเชียวชาญในโครงการนั้น ๆ มาดำเนินการ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2450" y="1358605"/>
            <a:ext cx="805486" cy="65317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732906" y="4306331"/>
            <a:ext cx="6320492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42725"/>
                </a:solidFill>
                <a:cs typeface="Inter"/>
              </a:rPr>
              <a:t>ประเมินควรมีความเข้าใจในหลักการในการบริหารและการประเมินโครงการ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42725"/>
                </a:solidFill>
                <a:cs typeface="Inter"/>
              </a:rPr>
              <a:t>ในการประเมินต้องสร้างรูปแบบการประเมินให้เหมาะสมกับลักษณะโครงการ 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42725"/>
                </a:solidFill>
                <a:cs typeface="Inter"/>
              </a:rPr>
              <a:t>ในการประเมิน ผู้ประเมินต้องประเมินตามความเป็นจริง ไม่บิดเบือนข้อมูล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76241" y="1280860"/>
            <a:ext cx="808666" cy="808666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5. CLOSING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95876" y="1028700"/>
            <a:ext cx="5330559" cy="1863090"/>
            <a:chOff x="0" y="0"/>
            <a:chExt cx="7107412" cy="248412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7107412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45454"/>
                  </a:solidFill>
                  <a:cs typeface="Inter Bold"/>
                </a:rPr>
                <a:t>ปัญหาการทดสอบและการประเมินผล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400175"/>
              <a:ext cx="7107412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45454"/>
                  </a:solidFill>
                  <a:cs typeface="Inter"/>
                </a:rPr>
                <a:t>ผลการทดสอบระบบผิดเพี้ยนจากวัตถุประสงค์ที่วางไว้ตั้งแต่แรก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946318" y="3672601"/>
            <a:ext cx="61070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cs typeface="Inter Bold"/>
              </a:rPr>
              <a:t>แนวทางการแก้ไขปัญหา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564707" y="1028700"/>
            <a:ext cx="5330559" cy="1748790"/>
            <a:chOff x="0" y="0"/>
            <a:chExt cx="7107412" cy="233172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710741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45454"/>
                  </a:solidFill>
                  <a:cs typeface="Inter Bold"/>
                </a:rPr>
                <a:t>ปัญหาในการดำเนินงาน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88975"/>
              <a:ext cx="7107412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45454"/>
                  </a:solidFill>
                  <a:cs typeface="Inter"/>
                </a:rPr>
                <a:t>การดำเนินงานจริงอาจเกิดปัญหาได้หากขาดความเป็นเอกภาพ ซึ่งส่งผลให้การดำเนินงานไม่เป็นไปในทิศทางเดียวกัน 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15150" y="3672601"/>
            <a:ext cx="61070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cs typeface="Inter Bold"/>
              </a:rPr>
              <a:t>แนวทางการแก้ไขปัญหา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3" id="3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1. Integration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710717" y="1028700"/>
            <a:ext cx="1312986" cy="131298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710717" y="3596640"/>
            <a:ext cx="6866566" cy="2583860"/>
            <a:chOff x="0" y="0"/>
            <a:chExt cx="2471813" cy="93013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471813" cy="930133"/>
            </a:xfrm>
            <a:custGeom>
              <a:avLst/>
              <a:gdLst/>
              <a:ahLst/>
              <a:cxnLst/>
              <a:rect r="r" b="b" t="t" l="l"/>
              <a:pathLst>
                <a:path h="930133" w="2471813">
                  <a:moveTo>
                    <a:pt x="0" y="0"/>
                  </a:moveTo>
                  <a:lnTo>
                    <a:pt x="2471813" y="0"/>
                  </a:lnTo>
                  <a:lnTo>
                    <a:pt x="2471813" y="930133"/>
                  </a:lnTo>
                  <a:lnTo>
                    <a:pt x="0" y="930133"/>
                  </a:lnTo>
                  <a:close/>
                </a:path>
              </a:pathLst>
            </a:custGeom>
            <a:solidFill>
              <a:srgbClr val="2ED47B">
                <a:alpha val="19608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5983754" y="4306331"/>
            <a:ext cx="6320492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42725"/>
                </a:solidFill>
                <a:cs typeface="Inter"/>
              </a:rPr>
              <a:t>การดำเนินงานจะต้องดำเนินไปด้วยความรอบคอบ ไม่ประมา</a:t>
            </a:r>
            <a:r>
              <a:rPr lang="en-US" sz="2400">
                <a:solidFill>
                  <a:srgbClr val="242725"/>
                </a:solidFill>
                <a:cs typeface="Inter"/>
              </a:rPr>
              <a:t>ท และที่สำคัญจะต้องมีความปลอดภัยต่อข้อมูลหรือบุคลากร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42725"/>
                </a:solidFill>
                <a:cs typeface="Inter"/>
              </a:rPr>
              <a:t>ควรมีแผนสำรองสำหรับกรณีฉุกเฉินไว้ด้วย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64467" y="1358605"/>
            <a:ext cx="805486" cy="65317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5. CLOSING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246724" y="1028700"/>
            <a:ext cx="5330559" cy="2282190"/>
            <a:chOff x="0" y="0"/>
            <a:chExt cx="7107412" cy="304292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7107412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45454"/>
                  </a:solidFill>
                  <a:cs typeface="Inter Bold"/>
                </a:rPr>
                <a:t>ปัญหาเนื่องจากภัยพิบัติหรือเหตุที่ไม่คาดฝัน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00175"/>
              <a:ext cx="7107412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45454"/>
                  </a:solidFill>
                  <a:cs typeface="Inter"/>
                </a:rPr>
                <a:t>บางครั้งอาจเกิดเหตุที่ไม่คาดฝัน เช่น อุทกภัย อัคคีภัย หรือเหตุอื่น ๆ ที่อาจส่งผลเสียต่อข้อมูลและบุคลากร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197167" y="3672601"/>
            <a:ext cx="61070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cs typeface="Inter Bold"/>
              </a:rPr>
              <a:t>แนวทางการแก้ไขปัญหา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8825" y="1318532"/>
            <a:ext cx="13487347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Inter"/>
              </a:rPr>
              <a:t>	เนื่องจากปัจจุบันร้านอาหาร	 “	ครัวริเวอร์ไซด์	” 		ประสบกับปัญหาด้านการบริหารจัดการจึงทำให้การบริการลูกค้าไม่มีประสิทธิภาพ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cs typeface="Inter"/>
              </a:rPr>
              <a:t>เพื่อแก้ไขปัญหาจึงเลือกพัฒนาระบบ POS ในรูปแบบของเว็บไซต์ เพราะใช้ทรัพยากร เวลา และงบประมาณน้อยกว่าแอพลิเคชัน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cs typeface="Inter"/>
              </a:rPr>
              <a:t>ตลอดการดำเนินการเป็นไปได้ด้วยดีเนื่องจากมีการติดตามความคืบหน้าและจัดการทรัพยากรอย่างสม่ำเสมอ ทำให้สามารแก้ไขปัญหาที่เกิดขึ้นได้ ภายในเวลาดำเนินการโครงการ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cs typeface="Inter"/>
              </a:rPr>
              <a:t>การปฏิบัติงานให้ประสบความสำเร็จนั้นจะต้องมีการวางแผนงานล่วงหน้า ซึ่งอาจรวมถึงแผนสำรองต่าง ๆ โดยอาศัยการวิเคราะห์ข้อมูลต่าง ๆ ที่เกี่ยวข้องเป็นพื้นฐานการกำหนดงานในแผนงาน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4" id="4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5. CLOSING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D4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61930" y="4538557"/>
            <a:ext cx="2324820" cy="23564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922610" y="4538557"/>
            <a:ext cx="2324820" cy="23248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040570" y="4538557"/>
            <a:ext cx="2356498" cy="23564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001250" y="4538557"/>
            <a:ext cx="2356498" cy="235649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49266" y="7373000"/>
            <a:ext cx="367150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Inter"/>
              </a:rPr>
              <a:t>	</a:t>
            </a:r>
            <a:r>
              <a:rPr lang="en-US" sz="2400">
                <a:solidFill>
                  <a:srgbClr val="FFFFFF"/>
                </a:solidFill>
                <a:cs typeface="Inter Bold"/>
              </a:rPr>
              <a:t>นางสาวสุนิสา		จันทร์บาง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nter"/>
              </a:rPr>
              <a:t>	61070249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88586" y="7373000"/>
            <a:ext cx="367150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Inter"/>
              </a:rPr>
              <a:t>		</a:t>
            </a:r>
            <a:r>
              <a:rPr lang="en-US" sz="2400">
                <a:solidFill>
                  <a:srgbClr val="FFFFFF"/>
                </a:solidFill>
                <a:cs typeface="Inter Bold"/>
              </a:rPr>
              <a:t>นายสุภกิจ		น่าชม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nter"/>
              </a:rPr>
              <a:t>	61070250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7906" y="7373000"/>
            <a:ext cx="367150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Inter"/>
              </a:rPr>
              <a:t>			</a:t>
            </a:r>
            <a:r>
              <a:rPr lang="en-US" sz="2400">
                <a:solidFill>
                  <a:srgbClr val="FFFFFF"/>
                </a:solidFill>
                <a:cs typeface="Inter Bold"/>
              </a:rPr>
              <a:t>นายอานนท์		อุ่นทน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nter"/>
              </a:rPr>
              <a:t>	61070268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67226" y="7373000"/>
            <a:ext cx="367150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Inter"/>
              </a:rPr>
              <a:t>				</a:t>
            </a:r>
            <a:r>
              <a:rPr lang="en-US" sz="2400">
                <a:solidFill>
                  <a:srgbClr val="FFFFFF"/>
                </a:solidFill>
                <a:cs typeface="Inter Bold"/>
              </a:rPr>
              <a:t>นางสาวอังวรา		เป้าหลักแหลม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nter"/>
              </a:rPr>
              <a:t>	61070351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264900" y="1689279"/>
            <a:ext cx="3758200" cy="1242227"/>
            <a:chOff x="0" y="0"/>
            <a:chExt cx="5010933" cy="165630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296183" y="147431"/>
              <a:ext cx="3714750" cy="10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FFFF"/>
                  </a:solidFill>
                  <a:latin typeface="Inter Bold"/>
                </a:rPr>
                <a:t>UR TEAM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85083" cy="1656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2ED4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51533" y="4734269"/>
            <a:ext cx="6184933" cy="95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7120">
                <a:solidFill>
                  <a:srgbClr val="FFFFFF"/>
                </a:solidFill>
                <a:latin typeface="Nickainley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47753" y="3155390"/>
            <a:ext cx="7253846" cy="395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cs typeface="Inter"/>
              </a:rPr>
              <a:t>เนื่องจากเกิดปัญหากับระบบการจัดการร้านค้าแบบเดิม เช่น ปัญหาการจองโต๊ะซ้ำ การจดหรือยกเลิกรายการอาหารซ้ำซ้อน เกิดความผิดพลาดหรือตกหล่นในการส่งรายการอาหารไปที่ครัว รวมถึงปัญหาการจัดการวัตถุดิบ เป็นต้น ด้วยปัญหาดังกล่าวนี้จึงเกิดระบบจัการร้านอาหารในรูปแบบ 	</a:t>
            </a:r>
            <a:r>
              <a:rPr lang="en-US" sz="2800">
                <a:solidFill>
                  <a:srgbClr val="545454"/>
                </a:solidFill>
                <a:latin typeface="Inter Bold"/>
              </a:rPr>
              <a:t>Web based Point of Sale (POS) </a:t>
            </a:r>
            <a:r>
              <a:rPr lang="en-US" sz="2800">
                <a:solidFill>
                  <a:srgbClr val="545454"/>
                </a:solidFill>
                <a:cs typeface="Inter"/>
              </a:rPr>
              <a:t>ขึ้นมาเพื่อแก้ปัญหาและตอบโจทย์ธุรกิจในยุคปัจจุบัน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4" id="4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7847753" y="2047453"/>
            <a:ext cx="677495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545454"/>
                </a:solidFill>
                <a:latin typeface="Open Sans Bold"/>
              </a:rPr>
              <a:t>PURPOSE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91005" y="4652010"/>
            <a:ext cx="9525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1. INITIATING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1. Integration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16457" y="216457"/>
              <a:ext cx="4059878" cy="4059878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3859363" y="1664556"/>
            <a:ext cx="3778532" cy="6085322"/>
            <a:chOff x="0" y="0"/>
            <a:chExt cx="5038042" cy="811376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890095" y="0"/>
              <a:ext cx="3147948" cy="5122888"/>
              <a:chOff x="0" y="0"/>
              <a:chExt cx="4589780" cy="457835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232345" y="350498"/>
                <a:ext cx="2418937" cy="3915187"/>
              </a:xfrm>
              <a:custGeom>
                <a:avLst/>
                <a:gdLst/>
                <a:ahLst/>
                <a:cxnLst/>
                <a:rect r="r" b="b" t="t" l="l"/>
                <a:pathLst>
                  <a:path h="3915187" w="2418937">
                    <a:moveTo>
                      <a:pt x="20688" y="233665"/>
                    </a:moveTo>
                    <a:lnTo>
                      <a:pt x="20688" y="194720"/>
                    </a:lnTo>
                    <a:cubicBezTo>
                      <a:pt x="46947" y="194720"/>
                      <a:pt x="68431" y="159671"/>
                      <a:pt x="68431" y="116832"/>
                    </a:cubicBezTo>
                    <a:cubicBezTo>
                      <a:pt x="68431" y="73993"/>
                      <a:pt x="46947" y="38944"/>
                      <a:pt x="20688" y="38944"/>
                    </a:cubicBezTo>
                    <a:lnTo>
                      <a:pt x="20688" y="0"/>
                    </a:lnTo>
                    <a:cubicBezTo>
                      <a:pt x="60474" y="0"/>
                      <a:pt x="92302" y="51925"/>
                      <a:pt x="92302" y="116832"/>
                    </a:cubicBezTo>
                    <a:cubicBezTo>
                      <a:pt x="92302" y="181739"/>
                      <a:pt x="60474" y="233665"/>
                      <a:pt x="20688" y="233665"/>
                    </a:cubicBezTo>
                    <a:close/>
                    <a:moveTo>
                      <a:pt x="1273125" y="135006"/>
                    </a:moveTo>
                    <a:lnTo>
                      <a:pt x="1273125" y="96062"/>
                    </a:lnTo>
                    <a:lnTo>
                      <a:pt x="1129898" y="96062"/>
                    </a:lnTo>
                    <a:lnTo>
                      <a:pt x="1129898" y="135006"/>
                    </a:lnTo>
                    <a:lnTo>
                      <a:pt x="1273125" y="135006"/>
                    </a:lnTo>
                    <a:close/>
                    <a:moveTo>
                      <a:pt x="1201511" y="3915187"/>
                    </a:moveTo>
                    <a:cubicBezTo>
                      <a:pt x="1241297" y="3915187"/>
                      <a:pt x="1273125" y="3863261"/>
                      <a:pt x="1273125" y="3798354"/>
                    </a:cubicBezTo>
                    <a:lnTo>
                      <a:pt x="1249254" y="3798354"/>
                    </a:lnTo>
                    <a:cubicBezTo>
                      <a:pt x="1249254" y="3841193"/>
                      <a:pt x="1227770" y="3876242"/>
                      <a:pt x="1201511" y="3876242"/>
                    </a:cubicBezTo>
                    <a:cubicBezTo>
                      <a:pt x="1175253" y="3876242"/>
                      <a:pt x="1153769" y="3841193"/>
                      <a:pt x="1153769" y="3798354"/>
                    </a:cubicBezTo>
                    <a:lnTo>
                      <a:pt x="1129898" y="3798354"/>
                    </a:lnTo>
                    <a:cubicBezTo>
                      <a:pt x="1129898" y="3861963"/>
                      <a:pt x="1161726" y="3915187"/>
                      <a:pt x="1201511" y="3915187"/>
                    </a:cubicBezTo>
                    <a:close/>
                    <a:moveTo>
                      <a:pt x="592799" y="2919514"/>
                    </a:moveTo>
                    <a:cubicBezTo>
                      <a:pt x="592799" y="2984421"/>
                      <a:pt x="624627" y="3036346"/>
                      <a:pt x="664412" y="3036346"/>
                    </a:cubicBezTo>
                    <a:lnTo>
                      <a:pt x="664412" y="2997402"/>
                    </a:lnTo>
                    <a:cubicBezTo>
                      <a:pt x="638154" y="2997402"/>
                      <a:pt x="616670" y="2962353"/>
                      <a:pt x="616670" y="2919514"/>
                    </a:cubicBezTo>
                    <a:cubicBezTo>
                      <a:pt x="616670" y="2876675"/>
                      <a:pt x="638154" y="2841626"/>
                      <a:pt x="664412" y="2841626"/>
                    </a:cubicBezTo>
                    <a:lnTo>
                      <a:pt x="664412" y="2802681"/>
                    </a:lnTo>
                    <a:cubicBezTo>
                      <a:pt x="625423" y="2802681"/>
                      <a:pt x="592799" y="2855905"/>
                      <a:pt x="592799" y="2919514"/>
                    </a:cubicBezTo>
                    <a:close/>
                    <a:moveTo>
                      <a:pt x="101054" y="2079618"/>
                    </a:moveTo>
                    <a:lnTo>
                      <a:pt x="117764" y="2051059"/>
                    </a:lnTo>
                    <a:lnTo>
                      <a:pt x="16710" y="1886195"/>
                    </a:lnTo>
                    <a:lnTo>
                      <a:pt x="0" y="1913456"/>
                    </a:lnTo>
                    <a:lnTo>
                      <a:pt x="101054" y="2079618"/>
                    </a:lnTo>
                    <a:close/>
                    <a:moveTo>
                      <a:pt x="2418937" y="1076157"/>
                    </a:moveTo>
                    <a:lnTo>
                      <a:pt x="2418937" y="1037213"/>
                    </a:lnTo>
                    <a:lnTo>
                      <a:pt x="2275710" y="1037213"/>
                    </a:lnTo>
                    <a:lnTo>
                      <a:pt x="2275710" y="1076157"/>
                    </a:lnTo>
                    <a:lnTo>
                      <a:pt x="2418937" y="1076157"/>
                    </a:lnTo>
                    <a:close/>
                    <a:moveTo>
                      <a:pt x="2311517" y="1990047"/>
                    </a:moveTo>
                    <a:cubicBezTo>
                      <a:pt x="2311517" y="2054953"/>
                      <a:pt x="2343345" y="2106879"/>
                      <a:pt x="2383130" y="2106879"/>
                    </a:cubicBezTo>
                    <a:lnTo>
                      <a:pt x="2383130" y="2067935"/>
                    </a:lnTo>
                    <a:cubicBezTo>
                      <a:pt x="2356872" y="2067935"/>
                      <a:pt x="2335388" y="2032885"/>
                      <a:pt x="2335388" y="1990047"/>
                    </a:cubicBezTo>
                    <a:cubicBezTo>
                      <a:pt x="2335388" y="1947208"/>
                      <a:pt x="2356872" y="1912158"/>
                      <a:pt x="2383130" y="1912158"/>
                    </a:cubicBezTo>
                    <a:lnTo>
                      <a:pt x="2383130" y="1873214"/>
                    </a:lnTo>
                    <a:cubicBezTo>
                      <a:pt x="2344141" y="1873214"/>
                      <a:pt x="2311517" y="1925139"/>
                      <a:pt x="2311517" y="1990047"/>
                    </a:cubicBezTo>
                    <a:close/>
                    <a:moveTo>
                      <a:pt x="1235727" y="1052790"/>
                    </a:moveTo>
                    <a:cubicBezTo>
                      <a:pt x="1235727" y="987883"/>
                      <a:pt x="1203899" y="935958"/>
                      <a:pt x="1164113" y="935958"/>
                    </a:cubicBezTo>
                    <a:lnTo>
                      <a:pt x="1164113" y="974902"/>
                    </a:lnTo>
                    <a:cubicBezTo>
                      <a:pt x="1190372" y="974902"/>
                      <a:pt x="1211856" y="1009952"/>
                      <a:pt x="1211856" y="1052790"/>
                    </a:cubicBezTo>
                    <a:cubicBezTo>
                      <a:pt x="1211856" y="1095629"/>
                      <a:pt x="1190372" y="1130678"/>
                      <a:pt x="1164113" y="1130678"/>
                    </a:cubicBezTo>
                    <a:lnTo>
                      <a:pt x="1164113" y="1169623"/>
                    </a:lnTo>
                    <a:cubicBezTo>
                      <a:pt x="1203899" y="1169623"/>
                      <a:pt x="1235727" y="1116399"/>
                      <a:pt x="1235727" y="1052790"/>
                    </a:cubicBezTo>
                    <a:close/>
                    <a:moveTo>
                      <a:pt x="639745" y="933361"/>
                    </a:moveTo>
                    <a:lnTo>
                      <a:pt x="615874" y="933361"/>
                    </a:lnTo>
                    <a:lnTo>
                      <a:pt x="615874" y="1167026"/>
                    </a:lnTo>
                    <a:lnTo>
                      <a:pt x="639745" y="1167026"/>
                    </a:lnTo>
                    <a:lnTo>
                      <a:pt x="639745" y="933361"/>
                    </a:lnTo>
                    <a:close/>
                    <a:moveTo>
                      <a:pt x="1272329" y="2005624"/>
                    </a:moveTo>
                    <a:lnTo>
                      <a:pt x="1272329" y="1966680"/>
                    </a:lnTo>
                    <a:lnTo>
                      <a:pt x="1129103" y="1966680"/>
                    </a:lnTo>
                    <a:lnTo>
                      <a:pt x="1129103" y="2005624"/>
                    </a:lnTo>
                    <a:lnTo>
                      <a:pt x="1272329" y="2005624"/>
                    </a:lnTo>
                    <a:close/>
                    <a:moveTo>
                      <a:pt x="2418937" y="3873646"/>
                    </a:moveTo>
                    <a:lnTo>
                      <a:pt x="2418937" y="3834702"/>
                    </a:lnTo>
                    <a:lnTo>
                      <a:pt x="2275710" y="3834702"/>
                    </a:lnTo>
                    <a:lnTo>
                      <a:pt x="2275710" y="3873646"/>
                    </a:lnTo>
                    <a:lnTo>
                      <a:pt x="2418937" y="3873646"/>
                    </a:lnTo>
                    <a:close/>
                  </a:path>
                </a:pathLst>
              </a:custGeom>
              <a:solidFill>
                <a:srgbClr val="383838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214840" y="350498"/>
                <a:ext cx="2423711" cy="3972305"/>
              </a:xfrm>
              <a:custGeom>
                <a:avLst/>
                <a:gdLst/>
                <a:ahLst/>
                <a:cxnLst/>
                <a:rect r="r" b="b" t="t" l="l"/>
                <a:pathLst>
                  <a:path h="3972305" w="2423711">
                    <a:moveTo>
                      <a:pt x="2376764" y="3038943"/>
                    </a:moveTo>
                    <a:lnTo>
                      <a:pt x="2352893" y="3038943"/>
                    </a:lnTo>
                    <a:lnTo>
                      <a:pt x="2352893" y="2805278"/>
                    </a:lnTo>
                    <a:lnTo>
                      <a:pt x="2376764" y="2805278"/>
                    </a:lnTo>
                    <a:lnTo>
                      <a:pt x="2376764" y="3038943"/>
                    </a:lnTo>
                    <a:close/>
                    <a:moveTo>
                      <a:pt x="657250" y="0"/>
                    </a:moveTo>
                    <a:lnTo>
                      <a:pt x="633379" y="0"/>
                    </a:lnTo>
                    <a:lnTo>
                      <a:pt x="633379" y="233665"/>
                    </a:lnTo>
                    <a:lnTo>
                      <a:pt x="657250" y="233665"/>
                    </a:lnTo>
                    <a:lnTo>
                      <a:pt x="657250" y="0"/>
                    </a:lnTo>
                    <a:close/>
                    <a:moveTo>
                      <a:pt x="33419" y="1152747"/>
                    </a:moveTo>
                    <a:lnTo>
                      <a:pt x="16710" y="1125486"/>
                    </a:lnTo>
                    <a:lnTo>
                      <a:pt x="117764" y="960622"/>
                    </a:lnTo>
                    <a:lnTo>
                      <a:pt x="134474" y="987883"/>
                    </a:lnTo>
                    <a:lnTo>
                      <a:pt x="33419" y="1152747"/>
                    </a:lnTo>
                    <a:close/>
                    <a:moveTo>
                      <a:pt x="1729858" y="46733"/>
                    </a:moveTo>
                    <a:lnTo>
                      <a:pt x="1746567" y="19472"/>
                    </a:lnTo>
                    <a:lnTo>
                      <a:pt x="1847622" y="184335"/>
                    </a:lnTo>
                    <a:lnTo>
                      <a:pt x="1830912" y="211596"/>
                    </a:lnTo>
                    <a:lnTo>
                      <a:pt x="1729858" y="46733"/>
                    </a:lnTo>
                    <a:close/>
                    <a:moveTo>
                      <a:pt x="1863536" y="1109908"/>
                    </a:moveTo>
                    <a:lnTo>
                      <a:pt x="1839665" y="1109908"/>
                    </a:lnTo>
                    <a:cubicBezTo>
                      <a:pt x="1839665" y="1067070"/>
                      <a:pt x="1818181" y="1032020"/>
                      <a:pt x="1791923" y="1032020"/>
                    </a:cubicBezTo>
                    <a:cubicBezTo>
                      <a:pt x="1765664" y="1032020"/>
                      <a:pt x="1744180" y="1067070"/>
                      <a:pt x="1744180" y="1109908"/>
                    </a:cubicBezTo>
                    <a:lnTo>
                      <a:pt x="1720309" y="1109908"/>
                    </a:lnTo>
                    <a:cubicBezTo>
                      <a:pt x="1720309" y="1045001"/>
                      <a:pt x="1752137" y="993076"/>
                      <a:pt x="1791923" y="993076"/>
                    </a:cubicBezTo>
                    <a:cubicBezTo>
                      <a:pt x="1830912" y="993076"/>
                      <a:pt x="1863536" y="1046299"/>
                      <a:pt x="1863536" y="1109908"/>
                    </a:cubicBezTo>
                    <a:close/>
                    <a:moveTo>
                      <a:pt x="1180823" y="3025961"/>
                    </a:moveTo>
                    <a:lnTo>
                      <a:pt x="1164113" y="2998700"/>
                    </a:lnTo>
                    <a:lnTo>
                      <a:pt x="1265167" y="2833837"/>
                    </a:lnTo>
                    <a:lnTo>
                      <a:pt x="1281877" y="2861098"/>
                    </a:lnTo>
                    <a:lnTo>
                      <a:pt x="1180823" y="3025961"/>
                    </a:lnTo>
                    <a:close/>
                    <a:moveTo>
                      <a:pt x="82753" y="3037644"/>
                    </a:moveTo>
                    <a:lnTo>
                      <a:pt x="58882" y="3037644"/>
                    </a:lnTo>
                    <a:lnTo>
                      <a:pt x="58882" y="2803980"/>
                    </a:lnTo>
                    <a:lnTo>
                      <a:pt x="82753" y="2803980"/>
                    </a:lnTo>
                    <a:lnTo>
                      <a:pt x="82753" y="3037644"/>
                    </a:lnTo>
                    <a:close/>
                    <a:moveTo>
                      <a:pt x="1803062" y="3972304"/>
                    </a:moveTo>
                    <a:lnTo>
                      <a:pt x="1779191" y="3972304"/>
                    </a:lnTo>
                    <a:lnTo>
                      <a:pt x="1779191" y="3738640"/>
                    </a:lnTo>
                    <a:lnTo>
                      <a:pt x="1803062" y="3738640"/>
                    </a:lnTo>
                    <a:lnTo>
                      <a:pt x="1803062" y="3972304"/>
                    </a:lnTo>
                    <a:close/>
                    <a:moveTo>
                      <a:pt x="143226" y="3913888"/>
                    </a:moveTo>
                    <a:lnTo>
                      <a:pt x="119355" y="3913888"/>
                    </a:lnTo>
                    <a:cubicBezTo>
                      <a:pt x="119355" y="3871050"/>
                      <a:pt x="97871" y="3836000"/>
                      <a:pt x="71613" y="3836000"/>
                    </a:cubicBezTo>
                    <a:cubicBezTo>
                      <a:pt x="45355" y="3836000"/>
                      <a:pt x="23871" y="3871050"/>
                      <a:pt x="23871" y="3913888"/>
                    </a:cubicBezTo>
                    <a:lnTo>
                      <a:pt x="0" y="3913888"/>
                    </a:lnTo>
                    <a:cubicBezTo>
                      <a:pt x="0" y="3848981"/>
                      <a:pt x="31828" y="3797056"/>
                      <a:pt x="71613" y="3797056"/>
                    </a:cubicBezTo>
                    <a:cubicBezTo>
                      <a:pt x="111398" y="3797056"/>
                      <a:pt x="143226" y="3848981"/>
                      <a:pt x="143226" y="3913888"/>
                    </a:cubicBezTo>
                    <a:close/>
                    <a:moveTo>
                      <a:pt x="2322656" y="212894"/>
                    </a:moveTo>
                    <a:lnTo>
                      <a:pt x="2305946" y="185633"/>
                    </a:lnTo>
                    <a:lnTo>
                      <a:pt x="2407001" y="20770"/>
                    </a:lnTo>
                    <a:lnTo>
                      <a:pt x="2423710" y="48031"/>
                    </a:lnTo>
                    <a:lnTo>
                      <a:pt x="2322656" y="212894"/>
                    </a:lnTo>
                    <a:close/>
                    <a:moveTo>
                      <a:pt x="601551" y="3956727"/>
                    </a:moveTo>
                    <a:lnTo>
                      <a:pt x="584841" y="3929466"/>
                    </a:lnTo>
                    <a:lnTo>
                      <a:pt x="685896" y="3764602"/>
                    </a:lnTo>
                    <a:lnTo>
                      <a:pt x="702605" y="3791863"/>
                    </a:lnTo>
                    <a:lnTo>
                      <a:pt x="601551" y="3956727"/>
                    </a:lnTo>
                    <a:close/>
                    <a:moveTo>
                      <a:pt x="1746567" y="2086109"/>
                    </a:moveTo>
                    <a:lnTo>
                      <a:pt x="1729858" y="2058848"/>
                    </a:lnTo>
                    <a:lnTo>
                      <a:pt x="1830912" y="1893984"/>
                    </a:lnTo>
                    <a:lnTo>
                      <a:pt x="1847622" y="1921245"/>
                    </a:lnTo>
                    <a:lnTo>
                      <a:pt x="1746567" y="2086109"/>
                    </a:lnTo>
                    <a:close/>
                    <a:moveTo>
                      <a:pt x="573701" y="1927736"/>
                    </a:moveTo>
                    <a:lnTo>
                      <a:pt x="597573" y="1927736"/>
                    </a:lnTo>
                    <a:cubicBezTo>
                      <a:pt x="597573" y="1970574"/>
                      <a:pt x="619056" y="2005624"/>
                      <a:pt x="645315" y="2005624"/>
                    </a:cubicBezTo>
                    <a:cubicBezTo>
                      <a:pt x="671573" y="2005624"/>
                      <a:pt x="693057" y="1970574"/>
                      <a:pt x="693057" y="1927736"/>
                    </a:cubicBezTo>
                    <a:lnTo>
                      <a:pt x="716928" y="1927736"/>
                    </a:lnTo>
                    <a:cubicBezTo>
                      <a:pt x="716928" y="1992643"/>
                      <a:pt x="685100" y="2044568"/>
                      <a:pt x="645315" y="2044568"/>
                    </a:cubicBezTo>
                    <a:cubicBezTo>
                      <a:pt x="606325" y="2044568"/>
                      <a:pt x="573701" y="1992643"/>
                      <a:pt x="573701" y="1927736"/>
                    </a:cubicBezTo>
                    <a:close/>
                    <a:moveTo>
                      <a:pt x="1863536" y="2977930"/>
                    </a:moveTo>
                    <a:lnTo>
                      <a:pt x="1839665" y="2977930"/>
                    </a:lnTo>
                    <a:cubicBezTo>
                      <a:pt x="1839665" y="2935091"/>
                      <a:pt x="1818181" y="2900042"/>
                      <a:pt x="1791923" y="2900042"/>
                    </a:cubicBezTo>
                    <a:cubicBezTo>
                      <a:pt x="1765664" y="2900042"/>
                      <a:pt x="1744180" y="2935091"/>
                      <a:pt x="1744180" y="2977930"/>
                    </a:cubicBezTo>
                    <a:lnTo>
                      <a:pt x="1720309" y="2977930"/>
                    </a:lnTo>
                    <a:cubicBezTo>
                      <a:pt x="1720309" y="2913023"/>
                      <a:pt x="1752137" y="2861098"/>
                      <a:pt x="1791923" y="2861098"/>
                    </a:cubicBezTo>
                    <a:cubicBezTo>
                      <a:pt x="1831708" y="2861098"/>
                      <a:pt x="1863536" y="2914321"/>
                      <a:pt x="1863536" y="2977930"/>
                    </a:cubicBezTo>
                    <a:close/>
                  </a:path>
                </a:pathLst>
              </a:custGeom>
              <a:solidFill>
                <a:srgbClr val="2ED47B"/>
              </a:solidFill>
            </p:spPr>
          </p:sp>
        </p:grp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438250"/>
              <a:ext cx="3780190" cy="7675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5994" y="4219688"/>
            <a:ext cx="5460197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545454"/>
                </a:solidFill>
                <a:latin typeface="Inter Bold"/>
              </a:rPr>
              <a:t>OBJECTIVE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54898" y="1175619"/>
            <a:ext cx="1683305" cy="1683305"/>
            <a:chOff x="0" y="0"/>
            <a:chExt cx="2244406" cy="224440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244406" cy="2244406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42725">
                  <a:alpha val="4706"/>
                </a:srgbClr>
              </a:solidFill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8687405">
              <a:off x="583034" y="663187"/>
              <a:ext cx="1296123" cy="106282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7854898" y="3811424"/>
            <a:ext cx="1683305" cy="1683305"/>
            <a:chOff x="0" y="0"/>
            <a:chExt cx="2244406" cy="224440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244406" cy="2244406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42725">
                  <a:alpha val="4706"/>
                </a:srgbClr>
              </a:solidFill>
            </p:spPr>
          </p:sp>
        </p:grp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37552" y="687834"/>
              <a:ext cx="969303" cy="868737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7854898" y="6447228"/>
            <a:ext cx="1683305" cy="1683305"/>
            <a:chOff x="0" y="0"/>
            <a:chExt cx="2244406" cy="224440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244406" cy="2244406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42725">
                  <a:alpha val="4706"/>
                </a:srgbClr>
              </a:solidFill>
            </p:spPr>
          </p:sp>
        </p:grp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07441" y="607441"/>
              <a:ext cx="1029523" cy="1029523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10057398" y="1455296"/>
            <a:ext cx="61646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cs typeface="Inter"/>
              </a:rPr>
              <a:t>เพื่อลดภาระงานที่ไม่จะเป็นของพนักงานในร้านอาหาร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57398" y="4091101"/>
            <a:ext cx="61646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cs typeface="Inter"/>
              </a:rPr>
              <a:t>เพื่อเพิ่มประสิทธิ์ภาพให้กับการทำงานในร้านอาหาร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57398" y="6726906"/>
            <a:ext cx="44798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cs typeface="Inter"/>
              </a:rPr>
              <a:t>เพื่อศึกษาข้อจำกัดของ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latin typeface="Inter"/>
              </a:rPr>
              <a:t>Web based Point of Sale 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19" id="19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20" id="20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1. INITIATING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1. Integration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216457" y="216457"/>
              <a:ext cx="4059878" cy="4059878"/>
            </a:xfrm>
            <a:prstGeom prst="rect">
              <a:avLst/>
            </a:prstGeom>
          </p:spPr>
        </p:pic>
      </p:grpSp>
      <p:grpSp>
        <p:nvGrpSpPr>
          <p:cNvPr name="Group 25" id="25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3" id="3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1. INITIATING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10. Stakeholder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16457" y="216457"/>
              <a:ext cx="4059878" cy="405987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457" y="188156"/>
              <a:ext cx="4059878" cy="4116479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5784875" y="1338068"/>
            <a:ext cx="8303771" cy="1028819"/>
            <a:chOff x="0" y="0"/>
            <a:chExt cx="4701713" cy="582532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4701713" cy="582532"/>
            </a:xfrm>
            <a:custGeom>
              <a:avLst/>
              <a:gdLst/>
              <a:ahLst/>
              <a:cxnLst/>
              <a:rect r="r" b="b" t="t" l="l"/>
              <a:pathLst>
                <a:path h="582532" w="4701713">
                  <a:moveTo>
                    <a:pt x="0" y="0"/>
                  </a:moveTo>
                  <a:lnTo>
                    <a:pt x="4701713" y="0"/>
                  </a:lnTo>
                  <a:lnTo>
                    <a:pt x="4701713" y="582532"/>
                  </a:lnTo>
                  <a:lnTo>
                    <a:pt x="0" y="582532"/>
                  </a:lnTo>
                  <a:close/>
                </a:path>
              </a:pathLst>
            </a:custGeom>
            <a:solidFill>
              <a:srgbClr val="2ED47B">
                <a:alpha val="27843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08884" y="2605013"/>
            <a:ext cx="437599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Inter Bold"/>
              </a:rPr>
              <a:t>Top Management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37118" y="1573713"/>
            <a:ext cx="212437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latin typeface="Inter Bold"/>
              </a:rPr>
              <a:t>Stakeholder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51989" y="1573713"/>
            <a:ext cx="276954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latin typeface="Inter Bold"/>
              </a:rPr>
              <a:t>Responsibilities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84875" y="2574533"/>
            <a:ext cx="830377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cs typeface="Inter"/>
              </a:rPr>
              <a:t>ไม่มีเวลาคุมงานตลอดเวลาแต่ต้องการรู้ความคืบหน้า และประชุมรายเดือนพร้อมประเด็นสำคัญและข้อมูลงบประมาณ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8884" y="3637523"/>
            <a:ext cx="437599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Inter Bold"/>
              </a:rPr>
              <a:t>Project manager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84875" y="3654918"/>
            <a:ext cx="830377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cs typeface="Inter"/>
              </a:rPr>
              <a:t>มอบหมายงานส่วนย่อยให้สมาชิกในทีมและการสนับสนุนสมาชิกในทีมในการทำงานให้สำเร็จ และคอยอัพเดตความคืบหน้าอย่างสม่ำเสมอทุก สัปดาห์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8884" y="5137008"/>
            <a:ext cx="437599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Inter Bold"/>
              </a:rPr>
              <a:t>The Project Team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84875" y="5137008"/>
            <a:ext cx="830377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cs typeface="Inter"/>
              </a:rPr>
              <a:t>ทำงานส่วนที่ได้รับมอบหมาย และประชุมทุกเช้าเพื่ออัพเดตความคืบหน้าหรือปัญหาที่เกิดขึ้น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8884" y="6199998"/>
            <a:ext cx="437599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Inter Bold"/>
              </a:rPr>
              <a:t>Resource Managers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84875" y="6199998"/>
            <a:ext cx="830377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cs typeface="Inter"/>
              </a:rPr>
              <a:t>จัดหาทรัพยากรที่เกี่ยวข้องกับโครงการ แจ้งข้อมูลทั่วไปและความต้องการเกี่ยวกับทรัพยากร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8884" y="7262988"/>
            <a:ext cx="437599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Inter Bold"/>
              </a:rPr>
              <a:t>Internal Customers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84875" y="7262988"/>
            <a:ext cx="830377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cs typeface="Inter"/>
              </a:rPr>
              <a:t>มีอำนาจในการยอมรับหรือปฏิเสธงาน และอัพเดตเกี่ยวกับปัญหาและจัดการเมื่อเสร็จสิ้นการพัฒนาในแต่ละช่วง(Phase) </a:t>
            </a:r>
          </a:p>
        </p:txBody>
      </p:sp>
      <p:sp>
        <p:nvSpPr>
          <p:cNvPr name="TextBox 26" id="26"/>
          <p:cNvSpPr txBox="true"/>
          <p:nvPr/>
        </p:nvSpPr>
        <p:spPr>
          <a:xfrm rot="5400000">
            <a:off x="13719438" y="3148356"/>
            <a:ext cx="447782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545454"/>
                </a:solidFill>
                <a:latin typeface="Inter Bold"/>
              </a:rPr>
              <a:t>Stakeholder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D4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2359" y="4142555"/>
            <a:ext cx="7663282" cy="2001890"/>
            <a:chOff x="0" y="0"/>
            <a:chExt cx="10217709" cy="26691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91239"/>
              <a:ext cx="10217709" cy="1677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23"/>
                </a:lnSpc>
              </a:pPr>
              <a:r>
                <a:rPr lang="en-US" sz="8325">
                  <a:solidFill>
                    <a:srgbClr val="FAFAFA"/>
                  </a:solidFill>
                  <a:latin typeface="Inter Bold"/>
                </a:rPr>
                <a:t>PLANNING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0217709" cy="557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4"/>
                </a:lnSpc>
              </a:pPr>
              <a:r>
                <a:rPr lang="en-US" sz="2775" spc="804">
                  <a:solidFill>
                    <a:srgbClr val="FAFAFA"/>
                  </a:solidFill>
                  <a:latin typeface="Raleway Bold"/>
                </a:rPr>
                <a:t>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r="0" t="0" b="0"/>
                </a:stretch>
              </a:blip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038550" y="2917653"/>
            <a:ext cx="2547618" cy="5630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724320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Inter Bold"/>
              </a:rPr>
              <a:t>User Requirements</a:t>
            </a: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Inter Bold"/>
              </a:rPr>
              <a:t>Gathering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8980362" y="703044"/>
            <a:ext cx="9525" cy="8291263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016091" y="1019175"/>
            <a:ext cx="724320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Inter Bold"/>
              </a:rPr>
              <a:t>Business Requirements</a:t>
            </a: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Inter Bold"/>
              </a:rPr>
              <a:t>Gathering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81225"/>
            <a:ext cx="7243209" cy="63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การส่งรายการอาหารไปยังแผนกต่าง ๆ ได้อย่างรวดเร็ว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การจดรายการอาหารเพียงครั้งเดียว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การคีย์ข้อมูลรายการอาหารเข้าระบบโดยอัตโนมัติ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การจัดเรียงลำดับคิวก่อนหลังแบบอัตโนมัติ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การแสดงสถานะรายการอาหารที่ถูกแก้ไขหรือยกเลิก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การป้องกันการส่งรายการอาหารเดิมซ้ำหลายครั้ง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การแสดงเวลาที่ลูกค้าต้องรอโดยประมาณ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การจองห้องอาหารออนไลน์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16091" y="2181225"/>
            <a:ext cx="7243209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การจัดการสต๊อกวัตถุดิบ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การติดตามความรับผิดชอบในแต่ละรายการอาหาร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ลดความซ้ำซ้อนในการทำงาน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การจัดการการจองห้องอาหาร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cs typeface="Inter"/>
              </a:rPr>
              <a:t>การสร้างข้อมูลยอดขายอัตโนมัติ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345171" y="5967089"/>
            <a:ext cx="2912577" cy="2839113"/>
            <a:chOff x="0" y="0"/>
            <a:chExt cx="4589780" cy="4578350"/>
          </a:xfrm>
        </p:grpSpPr>
        <p:sp>
          <p:nvSpPr>
            <p:cNvPr name="Freeform 8" id="8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r="r" b="b" t="t" l="l"/>
              <a:pathLst>
                <a:path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r="r" b="b" t="t" l="l"/>
              <a:pathLst>
                <a:path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11" id="11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2. PLANNING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2. Scope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7964" y="1009650"/>
            <a:ext cx="15883845" cy="122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545454"/>
                </a:solidFill>
                <a:latin typeface="Inter Bold"/>
              </a:rPr>
              <a:t>SCOPE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737348"/>
            <a:ext cx="2108875" cy="34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45454"/>
                </a:solidFill>
                <a:cs typeface="Inter"/>
              </a:rPr>
              <a:t>เว็บไซต์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41485" y="5772830"/>
            <a:ext cx="1683305" cy="168330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736384" y="7737348"/>
            <a:ext cx="2108875" cy="34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45454"/>
                </a:solidFill>
                <a:cs typeface="Inter"/>
              </a:rPr>
              <a:t>ข้อมูลลูกค้า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949169" y="5772830"/>
            <a:ext cx="1683305" cy="168330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444068" y="7737348"/>
            <a:ext cx="2108875" cy="69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45454"/>
                </a:solidFill>
                <a:cs typeface="Inter"/>
              </a:rPr>
              <a:t>ข้อมูลเกี่ยวกับการสั่งซื้อของลูกค้า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656853" y="5772830"/>
            <a:ext cx="1683305" cy="168330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151752" y="7737348"/>
            <a:ext cx="2108875" cy="34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45454"/>
                </a:solidFill>
                <a:cs typeface="Inter"/>
              </a:rPr>
              <a:t>ข้อมูลสต๊อกสินค้า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64537" y="5772830"/>
            <a:ext cx="1683305" cy="168330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859436" y="7737348"/>
            <a:ext cx="2108875" cy="104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45454"/>
                </a:solidFill>
                <a:cs typeface="Inter"/>
              </a:rPr>
              <a:t>ระบบหลังบ้านสำหรับผู้ดูแลระบบและผู้ใช้งานระบบ 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72221" y="5772830"/>
            <a:ext cx="1683305" cy="168330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03812" y="6357461"/>
            <a:ext cx="642336" cy="54598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30300" y="6285395"/>
            <a:ext cx="536411" cy="65817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34134" y="6285395"/>
            <a:ext cx="513375" cy="65817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25311" y="6334492"/>
            <a:ext cx="577124" cy="591922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5267328" y="2825295"/>
            <a:ext cx="744511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cs typeface="Inter"/>
              </a:rPr>
              <a:t>ศึกษาข้อมูลของกลุ่มผู้ใช้และข้อกำหนดต่าง ๆ ที่เกี่ยวข้องกับตัวระบบ ซึ่งประกอบด้วย 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77144" y="6308488"/>
            <a:ext cx="611988" cy="611988"/>
          </a:xfrm>
          <a:prstGeom prst="rect">
            <a:avLst/>
          </a:prstGeom>
        </p:spPr>
      </p:pic>
      <p:sp>
        <p:nvSpPr>
          <p:cNvPr name="AutoShape 24" id="24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2ED47B"/>
          </a:solidFill>
        </p:spPr>
      </p:sp>
      <p:sp>
        <p:nvSpPr>
          <p:cNvPr name="AutoShape 25" id="25"/>
          <p:cNvSpPr/>
          <p:nvPr/>
        </p:nvSpPr>
        <p:spPr>
          <a:xfrm rot="0">
            <a:off x="2668980" y="9339364"/>
            <a:ext cx="15523770" cy="866572"/>
          </a:xfrm>
          <a:prstGeom prst="rect">
            <a:avLst/>
          </a:prstGeom>
          <a:solidFill>
            <a:srgbClr val="F9F9FA">
              <a:alpha val="80784"/>
            </a:srgbClr>
          </a:solidFill>
        </p:spPr>
      </p:sp>
      <p:sp>
        <p:nvSpPr>
          <p:cNvPr name="TextBox 26" id="26"/>
          <p:cNvSpPr txBox="true"/>
          <p:nvPr/>
        </p:nvSpPr>
        <p:spPr>
          <a:xfrm rot="0">
            <a:off x="334160" y="9593390"/>
            <a:ext cx="2043667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FAFAFA"/>
                </a:solidFill>
                <a:latin typeface="Inter Bold"/>
              </a:rPr>
              <a:t>2. PLANNING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41964" y="9593390"/>
            <a:ext cx="15078099" cy="35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2"/>
              </a:lnSpc>
            </a:pPr>
            <a:r>
              <a:rPr lang="en-US" sz="2400">
                <a:solidFill>
                  <a:srgbClr val="32BD72"/>
                </a:solidFill>
                <a:latin typeface="Inter Bold"/>
              </a:rPr>
              <a:t>2. Scope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537223" y="6403057"/>
            <a:ext cx="3369593" cy="3369593"/>
            <a:chOff x="0" y="0"/>
            <a:chExt cx="4492791" cy="4492791"/>
          </a:xfrm>
        </p:grpSpPr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2791" cy="4492791"/>
            </a:xfrm>
            <a:prstGeom prst="rect">
              <a:avLst/>
            </a:prstGeom>
          </p:spPr>
        </p:pic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209274" y="209282"/>
              <a:ext cx="4074244" cy="4074228"/>
              <a:chOff x="0" y="0"/>
              <a:chExt cx="6350000" cy="6349975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r="0" t="0" b="0"/>
                </a:stretch>
              </a:blip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DAEdJ1ec38c</dc:identifier>
  <dcterms:modified xsi:type="dcterms:W3CDTF">2011-08-01T06:04:30Z</dcterms:modified>
  <cp:revision>1</cp:revision>
  <dc:title>ITPM - Final Present</dc:title>
</cp:coreProperties>
</file>